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Override PartName="/ppt/charts/style8.xml" ContentType="application/vnd.ms-office.chart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9"/>
  </p:notesMasterIdLst>
  <p:handoutMasterIdLst>
    <p:handoutMasterId r:id="rId20"/>
  </p:handoutMasterIdLst>
  <p:sldIdLst>
    <p:sldId id="765" r:id="rId2"/>
    <p:sldId id="838" r:id="rId3"/>
    <p:sldId id="845" r:id="rId4"/>
    <p:sldId id="876" r:id="rId5"/>
    <p:sldId id="878" r:id="rId6"/>
    <p:sldId id="879" r:id="rId7"/>
    <p:sldId id="880" r:id="rId8"/>
    <p:sldId id="881" r:id="rId9"/>
    <p:sldId id="882" r:id="rId10"/>
    <p:sldId id="883" r:id="rId11"/>
    <p:sldId id="884" r:id="rId12"/>
    <p:sldId id="885" r:id="rId13"/>
    <p:sldId id="886" r:id="rId14"/>
    <p:sldId id="849" r:id="rId15"/>
    <p:sldId id="857" r:id="rId16"/>
    <p:sldId id="887" r:id="rId17"/>
    <p:sldId id="836" r:id="rId18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69BC0105-9BC2-4133-8923-F215EE462018}">
          <p14:sldIdLst>
            <p14:sldId id="765"/>
            <p14:sldId id="838"/>
            <p14:sldId id="845"/>
            <p14:sldId id="876"/>
            <p14:sldId id="878"/>
            <p14:sldId id="879"/>
            <p14:sldId id="880"/>
            <p14:sldId id="881"/>
            <p14:sldId id="882"/>
            <p14:sldId id="883"/>
            <p14:sldId id="884"/>
            <p14:sldId id="885"/>
            <p14:sldId id="886"/>
            <p14:sldId id="849"/>
            <p14:sldId id="857"/>
            <p14:sldId id="887"/>
          </p14:sldIdLst>
        </p14:section>
        <p14:section name="Раздел без заголовка" id="{0E3D48F3-C070-4032-852B-829EA8E56468}">
          <p14:sldIdLst>
            <p14:sldId id="83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E5FCFF"/>
    <a:srgbClr val="FFFDFB"/>
    <a:srgbClr val="EDFCFD"/>
    <a:srgbClr val="FF0066"/>
    <a:srgbClr val="0FC4EF"/>
    <a:srgbClr val="082FAC"/>
    <a:srgbClr val="F7F7F7"/>
    <a:srgbClr val="EDEFE5"/>
    <a:srgbClr val="FFEAD5"/>
    <a:srgbClr val="FFF9F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2" autoAdjust="0"/>
    <p:restoredTop sz="89266" autoAdjust="0"/>
  </p:normalViewPr>
  <p:slideViewPr>
    <p:cSldViewPr>
      <p:cViewPr varScale="1">
        <p:scale>
          <a:sx n="61" d="100"/>
          <a:sy n="61" d="100"/>
        </p:scale>
        <p:origin x="-1402" y="-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&#1044;&#1085;&#1077;&#1074;&#1085;&#1080;&#1082;\2023\&#1044;&#1086;&#1082;&#1083;&#1072;&#1076;&#1099;\04.05.2023\&#1051;&#1080;&#1089;&#1090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&#1044;&#1085;&#1077;&#1074;&#1085;&#1080;&#1082;\2023\&#1044;&#1086;&#1082;&#1083;&#1072;&#1076;&#1099;\04.05.2023\&#1051;&#1080;&#1089;&#1090;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&#1044;&#1085;&#1077;&#1074;&#1085;&#1080;&#1082;\2023\&#1044;&#1086;&#1082;&#1083;&#1072;&#1076;&#1099;\04.05.2023\&#1051;&#1080;&#1089;&#1090;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D:\&#1044;&#1085;&#1077;&#1074;&#1085;&#1080;&#1082;\2023\&#1044;&#1086;&#1082;&#1083;&#1072;&#1076;&#1099;\04.05.2023\&#1051;&#1080;&#1089;&#1090;%20Microsoft%20Excel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D:\&#1044;&#1085;&#1077;&#1074;&#1085;&#1080;&#1082;\2023\&#1044;&#1086;&#1082;&#1083;&#1072;&#1076;&#1099;\04.05.2023\&#1051;&#1080;&#1089;&#1090;%20Microsoft%20Excel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D:\&#1044;&#1085;&#1077;&#1074;&#1085;&#1080;&#1082;\2023\&#1044;&#1086;&#1082;&#1083;&#1072;&#1076;&#1099;\04.05.2023\&#1051;&#1080;&#1089;&#1090;%20Microsoft%20Excel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D:\&#1044;&#1085;&#1077;&#1074;&#1085;&#1080;&#1082;\2023\&#1044;&#1086;&#1082;&#1083;&#1072;&#1076;&#1099;\04.05.2023\&#1051;&#1080;&#1089;&#1090;%20Microsoft%20Excel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D:\&#1044;&#1085;&#1077;&#1074;&#1085;&#1080;&#1082;\2023\&#1044;&#1086;&#1082;&#1083;&#1072;&#1076;&#1099;\04.05.2023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</a:rPr>
              <a:t>Инцидентов по итогам года 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dPt>
            <c:idx val="0"/>
            <c:spPr>
              <a:solidFill>
                <a:srgbClr val="180373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rgbClr val="180373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Инциденты!$E$6:$F$6</c:f>
              <c:strCache>
                <c:ptCount val="2"/>
                <c:pt idx="0">
                  <c:v>2021 г.</c:v>
                </c:pt>
                <c:pt idx="1">
                  <c:v>2022 г.</c:v>
                </c:pt>
              </c:strCache>
            </c:strRef>
          </c:cat>
          <c:val>
            <c:numRef>
              <c:f>Инциденты!$E$7:$F$7</c:f>
              <c:numCache>
                <c:formatCode>General</c:formatCode>
                <c:ptCount val="2"/>
                <c:pt idx="0">
                  <c:v>13</c:v>
                </c:pt>
                <c:pt idx="1">
                  <c:v>20</c:v>
                </c:pt>
              </c:numCache>
            </c:numRef>
          </c:val>
        </c:ser>
        <c:dLbls>
          <c:showVal val="1"/>
        </c:dLbls>
        <c:gapWidth val="219"/>
        <c:overlap val="-27"/>
        <c:axId val="121556992"/>
        <c:axId val="121558528"/>
      </c:barChart>
      <c:dateAx>
        <c:axId val="1215569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558528"/>
        <c:crosses val="autoZero"/>
        <c:lblOffset val="100"/>
        <c:baseTimeUnit val="days"/>
      </c:dateAx>
      <c:valAx>
        <c:axId val="1215585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556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</a:rPr>
              <a:t>Плановые проверки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180373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rgbClr val="180373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</c:trendline>
          <c:cat>
            <c:numRef>
              <c:f>Проверки!$D$7:$D$8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Проверки!$E$7:$E$8</c:f>
              <c:numCache>
                <c:formatCode>General</c:formatCode>
                <c:ptCount val="2"/>
                <c:pt idx="0">
                  <c:v>201</c:v>
                </c:pt>
                <c:pt idx="1">
                  <c:v>31</c:v>
                </c:pt>
              </c:numCache>
            </c:numRef>
          </c:val>
        </c:ser>
        <c:dLbls>
          <c:showVal val="1"/>
        </c:dLbls>
        <c:gapWidth val="219"/>
        <c:overlap val="-27"/>
        <c:axId val="121663488"/>
        <c:axId val="121665024"/>
      </c:barChart>
      <c:catAx>
        <c:axId val="1216634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665024"/>
        <c:crosses val="autoZero"/>
        <c:auto val="1"/>
        <c:lblAlgn val="ctr"/>
        <c:lblOffset val="100"/>
      </c:catAx>
      <c:valAx>
        <c:axId val="1216650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66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</a:rPr>
              <a:t>Внеплановые проверки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18037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</c:trendline>
          <c:cat>
            <c:numRef>
              <c:f>Проверки!$D$7:$D$8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Проверки!$F$7:$F$8</c:f>
              <c:numCache>
                <c:formatCode>General</c:formatCode>
                <c:ptCount val="2"/>
                <c:pt idx="0">
                  <c:v>214</c:v>
                </c:pt>
                <c:pt idx="1">
                  <c:v>142</c:v>
                </c:pt>
              </c:numCache>
            </c:numRef>
          </c:val>
        </c:ser>
        <c:dLbls>
          <c:showVal val="1"/>
        </c:dLbls>
        <c:gapWidth val="219"/>
        <c:overlap val="-27"/>
        <c:axId val="121756672"/>
        <c:axId val="121762560"/>
      </c:barChart>
      <c:catAx>
        <c:axId val="1217566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762560"/>
        <c:crosses val="autoZero"/>
        <c:auto val="1"/>
        <c:lblAlgn val="ctr"/>
        <c:lblOffset val="100"/>
      </c:catAx>
      <c:valAx>
        <c:axId val="1217625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756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>
                <a:solidFill>
                  <a:sysClr val="windowText" lastClr="000000"/>
                </a:solidFill>
              </a:rPr>
              <a:t>КВП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18037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</c:trendline>
          <c:cat>
            <c:numRef>
              <c:f>КВП!$D$5:$D$6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КВП!$E$5:$E$6</c:f>
              <c:numCache>
                <c:formatCode>General</c:formatCode>
                <c:ptCount val="2"/>
                <c:pt idx="0">
                  <c:v>152</c:v>
                </c:pt>
                <c:pt idx="1">
                  <c:v>82</c:v>
                </c:pt>
              </c:numCache>
            </c:numRef>
          </c:val>
        </c:ser>
        <c:dLbls>
          <c:showVal val="1"/>
        </c:dLbls>
        <c:gapWidth val="219"/>
        <c:overlap val="-27"/>
        <c:axId val="122034432"/>
        <c:axId val="122060800"/>
      </c:barChart>
      <c:catAx>
        <c:axId val="1220344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060800"/>
        <c:crosses val="autoZero"/>
        <c:auto val="1"/>
        <c:lblAlgn val="ctr"/>
        <c:lblOffset val="100"/>
      </c:catAx>
      <c:valAx>
        <c:axId val="1220608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034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</a:rPr>
              <a:t>Количество проверок соискателей лицензий/лицензиатов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18037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</c:trendline>
          <c:cat>
            <c:numRef>
              <c:f>Лицензии!$D$5:$D$6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Лицензии!$E$5:$E$6</c:f>
              <c:numCache>
                <c:formatCode>General</c:formatCode>
                <c:ptCount val="2"/>
                <c:pt idx="0">
                  <c:v>54</c:v>
                </c:pt>
                <c:pt idx="1">
                  <c:v>48</c:v>
                </c:pt>
              </c:numCache>
            </c:numRef>
          </c:val>
        </c:ser>
        <c:dLbls>
          <c:showVal val="1"/>
        </c:dLbls>
        <c:gapWidth val="219"/>
        <c:overlap val="-27"/>
        <c:axId val="122467840"/>
        <c:axId val="122469376"/>
      </c:barChart>
      <c:catAx>
        <c:axId val="1224678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469376"/>
        <c:crosses val="autoZero"/>
        <c:auto val="1"/>
        <c:lblAlgn val="ctr"/>
        <c:lblOffset val="100"/>
      </c:catAx>
      <c:valAx>
        <c:axId val="122469376"/>
        <c:scaling>
          <c:orientation val="minMax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467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rgbClr val="18037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Нарушения!$D$4:$D$5</c:f>
              <c:strCache>
                <c:ptCount val="2"/>
                <c:pt idx="0">
                  <c:v>плановые</c:v>
                </c:pt>
                <c:pt idx="1">
                  <c:v>внеплановые</c:v>
                </c:pt>
              </c:strCache>
            </c:strRef>
          </c:cat>
          <c:val>
            <c:numRef>
              <c:f>Нарушения!$E$4:$E$5</c:f>
              <c:numCache>
                <c:formatCode>General</c:formatCode>
                <c:ptCount val="2"/>
                <c:pt idx="0">
                  <c:v>267</c:v>
                </c:pt>
                <c:pt idx="1">
                  <c:v>694</c:v>
                </c:pt>
              </c:numCache>
            </c:numRef>
          </c:val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Лист6!$E$3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Лист6!$D$4:$D$7</c:f>
              <c:strCache>
                <c:ptCount val="4"/>
                <c:pt idx="0">
                  <c:v>Предупреждения </c:v>
                </c:pt>
                <c:pt idx="1">
                  <c:v>штрафы</c:v>
                </c:pt>
                <c:pt idx="2">
                  <c:v>дисквалификации</c:v>
                </c:pt>
                <c:pt idx="3">
                  <c:v>протоколы ВЗД</c:v>
                </c:pt>
              </c:strCache>
            </c:strRef>
          </c:cat>
          <c:val>
            <c:numRef>
              <c:f>Лист6!$E$4:$E$7</c:f>
              <c:numCache>
                <c:formatCode>General</c:formatCode>
                <c:ptCount val="4"/>
                <c:pt idx="0">
                  <c:v>41</c:v>
                </c:pt>
                <c:pt idx="1">
                  <c:v>346</c:v>
                </c:pt>
                <c:pt idx="2">
                  <c:v>0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Лист6!$F$3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180373"/>
            </a:solidFill>
            <a:ln>
              <a:noFill/>
            </a:ln>
            <a:effectLst/>
          </c:spPr>
          <c:cat>
            <c:strRef>
              <c:f>Лист6!$D$4:$D$7</c:f>
              <c:strCache>
                <c:ptCount val="4"/>
                <c:pt idx="0">
                  <c:v>Предупреждения </c:v>
                </c:pt>
                <c:pt idx="1">
                  <c:v>штрафы</c:v>
                </c:pt>
                <c:pt idx="2">
                  <c:v>дисквалификации</c:v>
                </c:pt>
                <c:pt idx="3">
                  <c:v>протоколы ВЗД</c:v>
                </c:pt>
              </c:strCache>
            </c:strRef>
          </c:cat>
          <c:val>
            <c:numRef>
              <c:f>Лист6!$F$4:$F$7</c:f>
              <c:numCache>
                <c:formatCode>General</c:formatCode>
                <c:ptCount val="4"/>
                <c:pt idx="0">
                  <c:v>8</c:v>
                </c:pt>
                <c:pt idx="1">
                  <c:v>178</c:v>
                </c:pt>
                <c:pt idx="2">
                  <c:v>0</c:v>
                </c:pt>
                <c:pt idx="3">
                  <c:v>13</c:v>
                </c:pt>
              </c:numCache>
            </c:numRef>
          </c:val>
        </c:ser>
        <c:dLbls/>
        <c:gapWidth val="182"/>
        <c:axId val="122560896"/>
        <c:axId val="122562432"/>
      </c:barChart>
      <c:catAx>
        <c:axId val="12256089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562432"/>
        <c:crosses val="autoZero"/>
        <c:auto val="1"/>
        <c:lblAlgn val="ctr"/>
        <c:lblOffset val="100"/>
      </c:catAx>
      <c:valAx>
        <c:axId val="12256243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56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ПК!$D$5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ПК!$E$4:$F$4</c:f>
              <c:strCache>
                <c:ptCount val="2"/>
                <c:pt idx="0">
                  <c:v>Владимирская</c:v>
                </c:pt>
                <c:pt idx="1">
                  <c:v>Ивановская</c:v>
                </c:pt>
              </c:strCache>
            </c:strRef>
          </c:cat>
          <c:val>
            <c:numRef>
              <c:f>ПК!$E$5:$F$5</c:f>
              <c:numCache>
                <c:formatCode>General</c:formatCode>
                <c:ptCount val="2"/>
                <c:pt idx="0">
                  <c:v>542</c:v>
                </c:pt>
                <c:pt idx="1">
                  <c:v>396</c:v>
                </c:pt>
              </c:numCache>
            </c:numRef>
          </c:val>
        </c:ser>
        <c:ser>
          <c:idx val="1"/>
          <c:order val="1"/>
          <c:tx>
            <c:strRef>
              <c:f>ПК!$D$6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18037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ПК!$E$4:$F$4</c:f>
              <c:strCache>
                <c:ptCount val="2"/>
                <c:pt idx="0">
                  <c:v>Владимирская</c:v>
                </c:pt>
                <c:pt idx="1">
                  <c:v>Ивановская</c:v>
                </c:pt>
              </c:strCache>
            </c:strRef>
          </c:cat>
          <c:val>
            <c:numRef>
              <c:f>ПК!$E$6:$F$6</c:f>
              <c:numCache>
                <c:formatCode>General</c:formatCode>
                <c:ptCount val="2"/>
                <c:pt idx="0">
                  <c:v>460</c:v>
                </c:pt>
                <c:pt idx="1">
                  <c:v>419</c:v>
                </c:pt>
              </c:numCache>
            </c:numRef>
          </c:val>
        </c:ser>
        <c:dLbls>
          <c:showVal val="1"/>
        </c:dLbls>
        <c:gapWidth val="219"/>
        <c:overlap val="-27"/>
        <c:axId val="123764096"/>
        <c:axId val="123778176"/>
      </c:barChart>
      <c:catAx>
        <c:axId val="1237640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778176"/>
        <c:crosses val="autoZero"/>
        <c:auto val="1"/>
        <c:lblAlgn val="ctr"/>
        <c:lblOffset val="100"/>
      </c:catAx>
      <c:valAx>
        <c:axId val="1237781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764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3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3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3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7985"/>
            <a:ext cx="4986633" cy="44632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3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543755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276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D090F-8F77-43F2-8BCB-7A1BF07ADB17}" type="slidenum">
              <a:rPr lang="ru-RU" altLang="ru-RU">
                <a:latin typeface="Times New Roman" panose="02020603050405020304" pitchFamily="18" charset="0"/>
              </a:rPr>
              <a:pPr/>
              <a:t>14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064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15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353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16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35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96942" y="2060848"/>
            <a:ext cx="89644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Основные показатели надзорной деятельности отдела общего промышленного надзора по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Владимирской и Ивановской областям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+mj-lt"/>
              <a:cs typeface="Arial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по итогам 2022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года</a:t>
            </a:r>
          </a:p>
          <a:p>
            <a:pPr algn="ctr">
              <a:defRPr/>
            </a:pPr>
            <a:endParaRPr lang="ru-RU" b="1" cap="all" dirty="0" smtClean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 заместителя начальника отдела общего промышленного надзора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по Владимирской и Ивановской областям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Шишова Дмитрия Николаевича</a:t>
            </a:r>
            <a:endParaRPr kumimoji="1" lang="ru-RU" sz="20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10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88975" y="90872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sz="2000" b="1" dirty="0" smtClean="0">
                <a:solidFill>
                  <a:srgbClr val="002060"/>
                </a:solidFill>
              </a:rPr>
              <a:t>По итогам 2022 года</a:t>
            </a:r>
            <a:r>
              <a:rPr lang="en-US" altLang="ru-RU" sz="20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выявлено и предписано к устранению 961 нарушение</a:t>
            </a:r>
            <a:r>
              <a:rPr lang="en-US" altLang="ru-RU" sz="2000" b="1" dirty="0" smtClean="0">
                <a:solidFill>
                  <a:srgbClr val="002060"/>
                </a:solidFill>
              </a:rPr>
              <a:t>:</a:t>
            </a:r>
            <a:endParaRPr lang="ru-RU" altLang="ru-RU" sz="2000" b="1" dirty="0" smtClean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5969563"/>
            <a:ext cx="7056784" cy="646331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 аналогичный период 2021 года выявлено 2 457 нарушений. Снижение показателя – 61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%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97204"/>
              </p:ext>
            </p:extLst>
          </p:nvPr>
        </p:nvGraphicFramePr>
        <p:xfrm>
          <a:off x="1835696" y="2133248"/>
          <a:ext cx="5748709" cy="3719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96366080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11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88975" y="90872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sz="2000" b="1" dirty="0" smtClean="0">
                <a:solidFill>
                  <a:srgbClr val="002060"/>
                </a:solidFill>
              </a:rPr>
              <a:t>Показатели работы надзорных отделов</a:t>
            </a:r>
            <a:r>
              <a:rPr lang="en-US" altLang="ru-RU" sz="2000" b="1" dirty="0" smtClean="0">
                <a:solidFill>
                  <a:srgbClr val="002060"/>
                </a:solidFill>
              </a:rPr>
              <a:t>:</a:t>
            </a:r>
            <a:endParaRPr lang="ru-RU" altLang="ru-RU" sz="2000" b="1" dirty="0" smtClean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173770"/>
              </p:ext>
            </p:extLst>
          </p:nvPr>
        </p:nvGraphicFramePr>
        <p:xfrm>
          <a:off x="2051720" y="1874403"/>
          <a:ext cx="5544616" cy="3642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/>
              </a:tblGrid>
              <a:tr h="3642829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Результативность</a:t>
                      </a:r>
                      <a:r>
                        <a:rPr lang="ru-RU" sz="16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надзора (количество выявленных нарушений, отнесённое к количеству проведённых обследований) по итогам 2022 г. составляет 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5,6</a:t>
                      </a:r>
                      <a:r>
                        <a:rPr lang="ru-RU" sz="16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нарушений на одно обследование.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Нагрузка инспекторского состава </a:t>
                      </a:r>
                      <a:r>
                        <a:rPr lang="ru-RU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отдела промышленного надзора</a:t>
                      </a:r>
                      <a:r>
                        <a:rPr lang="ru-RU" sz="1600" b="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итогам</a:t>
                      </a:r>
                      <a:r>
                        <a:rPr lang="ru-RU" sz="1600" b="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 г. составляет </a:t>
                      </a:r>
                      <a:r>
                        <a:rPr lang="ru-RU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6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проверки в месяц.</a:t>
                      </a:r>
                      <a:endParaRPr lang="ru-RU" sz="16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6830014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12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88975" y="90872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sz="2000" b="1" dirty="0" smtClean="0">
                <a:solidFill>
                  <a:srgbClr val="002060"/>
                </a:solidFill>
              </a:rPr>
              <a:t>По итогам 2022 года</a:t>
            </a:r>
            <a:r>
              <a:rPr lang="en-US" altLang="ru-RU" sz="2000" b="1" dirty="0" smtClean="0">
                <a:solidFill>
                  <a:srgbClr val="002060"/>
                </a:solidFill>
              </a:rPr>
              <a:t> :</a:t>
            </a:r>
            <a:endParaRPr lang="ru-RU" altLang="ru-RU" sz="2000" b="1" dirty="0" smtClean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91152976"/>
              </p:ext>
            </p:extLst>
          </p:nvPr>
        </p:nvGraphicFramePr>
        <p:xfrm>
          <a:off x="1763688" y="2276872"/>
          <a:ext cx="5995987" cy="3597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59191693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026096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13</a:t>
            </a:r>
            <a:endParaRPr lang="ru-RU" altLang="ru-RU" sz="16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35453" y="211473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8" name="Line 2"/>
          <p:cNvSpPr>
            <a:spLocks noChangeShapeType="1"/>
          </p:cNvSpPr>
          <p:nvPr/>
        </p:nvSpPr>
        <p:spPr bwMode="auto">
          <a:xfrm flipV="1">
            <a:off x="0" y="90872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3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380" y="244812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Скругленный прямоугольник 1"/>
          <p:cNvSpPr>
            <a:spLocks noChangeArrowheads="1"/>
          </p:cNvSpPr>
          <p:nvPr/>
        </p:nvSpPr>
        <p:spPr bwMode="auto">
          <a:xfrm>
            <a:off x="674517" y="1043854"/>
            <a:ext cx="8047038" cy="1161517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rgbClr val="002060"/>
                </a:solidFill>
              </a:rPr>
              <a:t>По состоянию на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01.01.2022 60 организаций </a:t>
            </a:r>
            <a:r>
              <a:rPr lang="ru-RU" altLang="ru-RU" sz="2000" b="1" dirty="0">
                <a:solidFill>
                  <a:srgbClr val="002060"/>
                </a:solidFill>
              </a:rPr>
              <a:t>осуществляли деятельность без соответствующей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лицензии.</a:t>
            </a:r>
            <a:endParaRPr lang="ru-RU" alt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308464" y="2247242"/>
            <a:ext cx="8527072" cy="788446"/>
          </a:xfrm>
          <a:custGeom>
            <a:avLst/>
            <a:gdLst>
              <a:gd name="connsiteX0" fmla="*/ 0 w 3208441"/>
              <a:gd name="connsiteY0" fmla="*/ 106927 h 641561"/>
              <a:gd name="connsiteX1" fmla="*/ 106927 w 3208441"/>
              <a:gd name="connsiteY1" fmla="*/ 0 h 641561"/>
              <a:gd name="connsiteX2" fmla="*/ 3101514 w 3208441"/>
              <a:gd name="connsiteY2" fmla="*/ 0 h 641561"/>
              <a:gd name="connsiteX3" fmla="*/ 3208441 w 3208441"/>
              <a:gd name="connsiteY3" fmla="*/ 106927 h 641561"/>
              <a:gd name="connsiteX4" fmla="*/ 3208441 w 3208441"/>
              <a:gd name="connsiteY4" fmla="*/ 534634 h 641561"/>
              <a:gd name="connsiteX5" fmla="*/ 3101514 w 3208441"/>
              <a:gd name="connsiteY5" fmla="*/ 641561 h 641561"/>
              <a:gd name="connsiteX6" fmla="*/ 106927 w 3208441"/>
              <a:gd name="connsiteY6" fmla="*/ 641561 h 641561"/>
              <a:gd name="connsiteX7" fmla="*/ 0 w 3208441"/>
              <a:gd name="connsiteY7" fmla="*/ 534634 h 641561"/>
              <a:gd name="connsiteX8" fmla="*/ 0 w 3208441"/>
              <a:gd name="connsiteY8" fmla="*/ 106927 h 64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8441" h="641561">
                <a:moveTo>
                  <a:pt x="0" y="106927"/>
                </a:moveTo>
                <a:cubicBezTo>
                  <a:pt x="0" y="47873"/>
                  <a:pt x="47873" y="0"/>
                  <a:pt x="106927" y="0"/>
                </a:cubicBezTo>
                <a:lnTo>
                  <a:pt x="3101514" y="0"/>
                </a:lnTo>
                <a:cubicBezTo>
                  <a:pt x="3160568" y="0"/>
                  <a:pt x="3208441" y="47873"/>
                  <a:pt x="3208441" y="106927"/>
                </a:cubicBezTo>
                <a:lnTo>
                  <a:pt x="3208441" y="534634"/>
                </a:lnTo>
                <a:cubicBezTo>
                  <a:pt x="3208441" y="593688"/>
                  <a:pt x="3160568" y="641561"/>
                  <a:pt x="3101514" y="641561"/>
                </a:cubicBezTo>
                <a:lnTo>
                  <a:pt x="106927" y="641561"/>
                </a:lnTo>
                <a:cubicBezTo>
                  <a:pt x="47873" y="641561"/>
                  <a:pt x="0" y="593688"/>
                  <a:pt x="0" y="534634"/>
                </a:cubicBezTo>
                <a:lnTo>
                  <a:pt x="0" y="106927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0287" tIns="61798" rIns="61798" bIns="61798" numCol="1" spcCol="1270" anchor="ctr" anchorCtr="0">
            <a:noAutofit/>
          </a:bodyPr>
          <a:lstStyle/>
          <a:p>
            <a:pPr lvl="0"/>
            <a:r>
              <a:rPr lang="ru-RU" sz="1600" dirty="0" smtClean="0"/>
              <a:t>В </a:t>
            </a:r>
            <a:r>
              <a:rPr lang="ru-RU" sz="1600" dirty="0"/>
              <a:t>адрес </a:t>
            </a:r>
            <a:r>
              <a:rPr lang="ru-RU" sz="1600" dirty="0" smtClean="0"/>
              <a:t>60 предприятий</a:t>
            </a:r>
            <a:r>
              <a:rPr lang="ru-RU" sz="1600" dirty="0"/>
              <a:t>, эксплуатирующих ОПО без </a:t>
            </a:r>
            <a:r>
              <a:rPr lang="ru-RU" sz="1600" dirty="0" smtClean="0"/>
              <a:t>лицензии, были объявлены </a:t>
            </a:r>
            <a:r>
              <a:rPr lang="ru-RU" sz="1600" dirty="0"/>
              <a:t>предостережения о недопустимости нарушения обязательных требований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308464" y="3651504"/>
            <a:ext cx="8527072" cy="1159841"/>
          </a:xfrm>
          <a:custGeom>
            <a:avLst/>
            <a:gdLst>
              <a:gd name="connsiteX0" fmla="*/ 0 w 3208441"/>
              <a:gd name="connsiteY0" fmla="*/ 106927 h 641561"/>
              <a:gd name="connsiteX1" fmla="*/ 106927 w 3208441"/>
              <a:gd name="connsiteY1" fmla="*/ 0 h 641561"/>
              <a:gd name="connsiteX2" fmla="*/ 3101514 w 3208441"/>
              <a:gd name="connsiteY2" fmla="*/ 0 h 641561"/>
              <a:gd name="connsiteX3" fmla="*/ 3208441 w 3208441"/>
              <a:gd name="connsiteY3" fmla="*/ 106927 h 641561"/>
              <a:gd name="connsiteX4" fmla="*/ 3208441 w 3208441"/>
              <a:gd name="connsiteY4" fmla="*/ 534634 h 641561"/>
              <a:gd name="connsiteX5" fmla="*/ 3101514 w 3208441"/>
              <a:gd name="connsiteY5" fmla="*/ 641561 h 641561"/>
              <a:gd name="connsiteX6" fmla="*/ 106927 w 3208441"/>
              <a:gd name="connsiteY6" fmla="*/ 641561 h 641561"/>
              <a:gd name="connsiteX7" fmla="*/ 0 w 3208441"/>
              <a:gd name="connsiteY7" fmla="*/ 534634 h 641561"/>
              <a:gd name="connsiteX8" fmla="*/ 0 w 3208441"/>
              <a:gd name="connsiteY8" fmla="*/ 106927 h 64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8441" h="641561">
                <a:moveTo>
                  <a:pt x="0" y="106927"/>
                </a:moveTo>
                <a:cubicBezTo>
                  <a:pt x="0" y="47873"/>
                  <a:pt x="47873" y="0"/>
                  <a:pt x="106927" y="0"/>
                </a:cubicBezTo>
                <a:lnTo>
                  <a:pt x="3101514" y="0"/>
                </a:lnTo>
                <a:cubicBezTo>
                  <a:pt x="3160568" y="0"/>
                  <a:pt x="3208441" y="47873"/>
                  <a:pt x="3208441" y="106927"/>
                </a:cubicBezTo>
                <a:lnTo>
                  <a:pt x="3208441" y="534634"/>
                </a:lnTo>
                <a:cubicBezTo>
                  <a:pt x="3208441" y="593688"/>
                  <a:pt x="3160568" y="641561"/>
                  <a:pt x="3101514" y="641561"/>
                </a:cubicBezTo>
                <a:lnTo>
                  <a:pt x="106927" y="641561"/>
                </a:lnTo>
                <a:cubicBezTo>
                  <a:pt x="47873" y="641561"/>
                  <a:pt x="0" y="593688"/>
                  <a:pt x="0" y="534634"/>
                </a:cubicBezTo>
                <a:lnTo>
                  <a:pt x="0" y="106927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0287" tIns="61798" rIns="61798" bIns="61798" numCol="1" spcCol="1270" anchor="ctr" anchorCtr="0">
            <a:noAutofit/>
          </a:bodyPr>
          <a:lstStyle/>
          <a:p>
            <a:pPr lvl="0"/>
            <a:r>
              <a:rPr lang="ru-RU" sz="1600" dirty="0" smtClean="0"/>
              <a:t>В </a:t>
            </a:r>
            <a:r>
              <a:rPr lang="ru-RU" sz="1600" dirty="0"/>
              <a:t>отношении организаций проведено 29 внеплановых контрольных (надзорных) мероприятий, по результатам которых применялись меры административного воздействия, в том числе в виде административного приостановления </a:t>
            </a:r>
            <a:r>
              <a:rPr lang="ru-RU" sz="1600" dirty="0" smtClean="0"/>
              <a:t>деятельности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98045" y="2340504"/>
            <a:ext cx="364503" cy="578572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Прямоугольник 14"/>
          <p:cNvSpPr/>
          <p:nvPr/>
        </p:nvSpPr>
        <p:spPr>
          <a:xfrm>
            <a:off x="491695" y="3942138"/>
            <a:ext cx="364503" cy="578572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Полилиния 16"/>
          <p:cNvSpPr/>
          <p:nvPr/>
        </p:nvSpPr>
        <p:spPr>
          <a:xfrm>
            <a:off x="308464" y="5250812"/>
            <a:ext cx="8527072" cy="1130938"/>
          </a:xfrm>
          <a:custGeom>
            <a:avLst/>
            <a:gdLst>
              <a:gd name="connsiteX0" fmla="*/ 0 w 3208441"/>
              <a:gd name="connsiteY0" fmla="*/ 106927 h 641561"/>
              <a:gd name="connsiteX1" fmla="*/ 106927 w 3208441"/>
              <a:gd name="connsiteY1" fmla="*/ 0 h 641561"/>
              <a:gd name="connsiteX2" fmla="*/ 3101514 w 3208441"/>
              <a:gd name="connsiteY2" fmla="*/ 0 h 641561"/>
              <a:gd name="connsiteX3" fmla="*/ 3208441 w 3208441"/>
              <a:gd name="connsiteY3" fmla="*/ 106927 h 641561"/>
              <a:gd name="connsiteX4" fmla="*/ 3208441 w 3208441"/>
              <a:gd name="connsiteY4" fmla="*/ 534634 h 641561"/>
              <a:gd name="connsiteX5" fmla="*/ 3101514 w 3208441"/>
              <a:gd name="connsiteY5" fmla="*/ 641561 h 641561"/>
              <a:gd name="connsiteX6" fmla="*/ 106927 w 3208441"/>
              <a:gd name="connsiteY6" fmla="*/ 641561 h 641561"/>
              <a:gd name="connsiteX7" fmla="*/ 0 w 3208441"/>
              <a:gd name="connsiteY7" fmla="*/ 534634 h 641561"/>
              <a:gd name="connsiteX8" fmla="*/ 0 w 3208441"/>
              <a:gd name="connsiteY8" fmla="*/ 106927 h 64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8441" h="641561">
                <a:moveTo>
                  <a:pt x="0" y="106927"/>
                </a:moveTo>
                <a:cubicBezTo>
                  <a:pt x="0" y="47873"/>
                  <a:pt x="47873" y="0"/>
                  <a:pt x="106927" y="0"/>
                </a:cubicBezTo>
                <a:lnTo>
                  <a:pt x="3101514" y="0"/>
                </a:lnTo>
                <a:cubicBezTo>
                  <a:pt x="3160568" y="0"/>
                  <a:pt x="3208441" y="47873"/>
                  <a:pt x="3208441" y="106927"/>
                </a:cubicBezTo>
                <a:lnTo>
                  <a:pt x="3208441" y="534634"/>
                </a:lnTo>
                <a:cubicBezTo>
                  <a:pt x="3208441" y="593688"/>
                  <a:pt x="3160568" y="641561"/>
                  <a:pt x="3101514" y="641561"/>
                </a:cubicBezTo>
                <a:lnTo>
                  <a:pt x="106927" y="641561"/>
                </a:lnTo>
                <a:cubicBezTo>
                  <a:pt x="47873" y="641561"/>
                  <a:pt x="0" y="593688"/>
                  <a:pt x="0" y="534634"/>
                </a:cubicBezTo>
                <a:lnTo>
                  <a:pt x="0" y="106927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0287" tIns="61798" rIns="61798" bIns="61798" numCol="1" spcCol="1270" anchor="ctr" anchorCtr="0">
            <a:noAutofit/>
          </a:bodyPr>
          <a:lstStyle/>
          <a:p>
            <a:pPr lvl="0"/>
            <a:r>
              <a:rPr lang="ru-RU" sz="1600" dirty="0" smtClean="0"/>
              <a:t>В </a:t>
            </a:r>
            <a:r>
              <a:rPr lang="ru-RU" sz="1600" dirty="0"/>
              <a:t>адрес </a:t>
            </a:r>
            <a:r>
              <a:rPr lang="ru-RU" sz="1600" dirty="0" smtClean="0"/>
              <a:t>60 предприятий</a:t>
            </a:r>
            <a:r>
              <a:rPr lang="ru-RU" sz="1600" dirty="0"/>
              <a:t>, эксплуатирующих ОПО без лицензии, направлены письма о принятии мер в органы </a:t>
            </a:r>
            <a:r>
              <a:rPr lang="ru-RU" sz="1600" dirty="0" smtClean="0"/>
              <a:t>прокуратуры, </a:t>
            </a:r>
            <a:r>
              <a:rPr lang="ru-RU" sz="1600" dirty="0"/>
              <a:t>правоохранительные </a:t>
            </a:r>
            <a:r>
              <a:rPr lang="ru-RU" sz="1600" dirty="0" smtClean="0"/>
              <a:t>органы, </a:t>
            </a:r>
            <a:r>
              <a:rPr lang="ru-RU" sz="1600" dirty="0"/>
              <a:t>территориальные органы ФСБ </a:t>
            </a:r>
            <a:r>
              <a:rPr lang="ru-RU" sz="1600" dirty="0" smtClean="0"/>
              <a:t>России, </a:t>
            </a:r>
            <a:r>
              <a:rPr lang="ru-RU" sz="1600" dirty="0"/>
              <a:t>заместителям Председателя Правительства Владимирской и Ивановской </a:t>
            </a:r>
            <a:r>
              <a:rPr lang="ru-RU" sz="1600" dirty="0" smtClean="0"/>
              <a:t>областей</a:t>
            </a:r>
            <a:endParaRPr lang="ru-RU" sz="1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91696" y="5427161"/>
            <a:ext cx="364503" cy="578572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xmlns="" val="422072714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14</a:t>
            </a:r>
            <a:endParaRPr lang="ru-RU" altLang="ru-RU" sz="1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14412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51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324" y="23822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Скругленный прямоугольник 1"/>
          <p:cNvSpPr>
            <a:spLocks noChangeArrowheads="1"/>
          </p:cNvSpPr>
          <p:nvPr/>
        </p:nvSpPr>
        <p:spPr bwMode="auto">
          <a:xfrm>
            <a:off x="1545419" y="904377"/>
            <a:ext cx="6408738" cy="62640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000" b="1" dirty="0">
              <a:solidFill>
                <a:srgbClr val="00206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08298" y="944663"/>
            <a:ext cx="8527403" cy="4881887"/>
            <a:chOff x="1117492" y="1041368"/>
            <a:chExt cx="7318435" cy="585529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117492" y="1041368"/>
              <a:ext cx="7259141" cy="5855294"/>
            </a:xfrm>
            <a:prstGeom prst="rect">
              <a:avLst/>
            </a:prstGeom>
            <a:noFill/>
          </p:spPr>
        </p:sp>
        <p:sp>
          <p:nvSpPr>
            <p:cNvPr id="11" name="Полилиния 10"/>
            <p:cNvSpPr/>
            <p:nvPr/>
          </p:nvSpPr>
          <p:spPr>
            <a:xfrm>
              <a:off x="1154615" y="3969014"/>
              <a:ext cx="7281312" cy="2482354"/>
            </a:xfrm>
            <a:custGeom>
              <a:avLst/>
              <a:gdLst>
                <a:gd name="connsiteX0" fmla="*/ 0 w 6207481"/>
                <a:gd name="connsiteY0" fmla="*/ 77012 h 462070"/>
                <a:gd name="connsiteX1" fmla="*/ 77012 w 6207481"/>
                <a:gd name="connsiteY1" fmla="*/ 0 h 462070"/>
                <a:gd name="connsiteX2" fmla="*/ 6130469 w 6207481"/>
                <a:gd name="connsiteY2" fmla="*/ 0 h 462070"/>
                <a:gd name="connsiteX3" fmla="*/ 6207481 w 6207481"/>
                <a:gd name="connsiteY3" fmla="*/ 77012 h 462070"/>
                <a:gd name="connsiteX4" fmla="*/ 6207481 w 6207481"/>
                <a:gd name="connsiteY4" fmla="*/ 385058 h 462070"/>
                <a:gd name="connsiteX5" fmla="*/ 6130469 w 6207481"/>
                <a:gd name="connsiteY5" fmla="*/ 462070 h 462070"/>
                <a:gd name="connsiteX6" fmla="*/ 77012 w 6207481"/>
                <a:gd name="connsiteY6" fmla="*/ 462070 h 462070"/>
                <a:gd name="connsiteX7" fmla="*/ 0 w 6207481"/>
                <a:gd name="connsiteY7" fmla="*/ 385058 h 462070"/>
                <a:gd name="connsiteX8" fmla="*/ 0 w 6207481"/>
                <a:gd name="connsiteY8" fmla="*/ 77012 h 46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1525" tIns="53036" rIns="53036" bIns="53036" numCol="1" spcCol="1270" anchor="ctr" anchorCtr="0">
              <a:noAutofit/>
            </a:bodyPr>
            <a:lstStyle/>
            <a:p>
              <a:pPr lvl="0"/>
              <a:r>
                <a:rPr lang="ru-RU" sz="1600" dirty="0"/>
                <a:t>В отношении 1 организации по информации, направленной Управлением, органами прокуратуры в суд направлено заявление в </a:t>
              </a:r>
              <a:r>
                <a:rPr lang="ru-RU" sz="1600" dirty="0" smtClean="0"/>
                <a:t>защиту неопределенного </a:t>
              </a:r>
              <a:r>
                <a:rPr lang="ru-RU" sz="1600" dirty="0"/>
                <a:t>круга </a:t>
              </a:r>
              <a:r>
                <a:rPr lang="ru-RU" sz="1600" dirty="0" smtClean="0"/>
                <a:t>лиц </a:t>
              </a:r>
              <a:r>
                <a:rPr lang="ru-RU" sz="1600" dirty="0"/>
                <a:t>о возложении обязанности устранить нарушения законодательства в области промышленной безопасности при эксплуатации опасного производственного объекта, получить лицензию на эксплуатацию взрывопожароопасных и химически опасных производственных объектов I, II и III класса опасности, запретить эксплуатацию ОПО до устранения нарушений законодательства</a:t>
              </a:r>
              <a:r>
                <a:rPr lang="ru-RU" sz="1600" dirty="0" smtClean="0"/>
                <a:t>.</a:t>
              </a:r>
              <a:endParaRPr lang="ru-RU" sz="16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154615" y="1041368"/>
              <a:ext cx="7281312" cy="2735991"/>
            </a:xfrm>
            <a:custGeom>
              <a:avLst/>
              <a:gdLst>
                <a:gd name="connsiteX0" fmla="*/ 0 w 3208441"/>
                <a:gd name="connsiteY0" fmla="*/ 106927 h 641561"/>
                <a:gd name="connsiteX1" fmla="*/ 106927 w 3208441"/>
                <a:gd name="connsiteY1" fmla="*/ 0 h 641561"/>
                <a:gd name="connsiteX2" fmla="*/ 3101514 w 3208441"/>
                <a:gd name="connsiteY2" fmla="*/ 0 h 641561"/>
                <a:gd name="connsiteX3" fmla="*/ 3208441 w 3208441"/>
                <a:gd name="connsiteY3" fmla="*/ 106927 h 641561"/>
                <a:gd name="connsiteX4" fmla="*/ 3208441 w 3208441"/>
                <a:gd name="connsiteY4" fmla="*/ 534634 h 641561"/>
                <a:gd name="connsiteX5" fmla="*/ 3101514 w 3208441"/>
                <a:gd name="connsiteY5" fmla="*/ 641561 h 641561"/>
                <a:gd name="connsiteX6" fmla="*/ 106927 w 3208441"/>
                <a:gd name="connsiteY6" fmla="*/ 641561 h 641561"/>
                <a:gd name="connsiteX7" fmla="*/ 0 w 3208441"/>
                <a:gd name="connsiteY7" fmla="*/ 534634 h 641561"/>
                <a:gd name="connsiteX8" fmla="*/ 0 w 3208441"/>
                <a:gd name="connsiteY8" fmla="*/ 106927 h 64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0287" tIns="61798" rIns="61798" bIns="61798" numCol="1" spcCol="1270" anchor="ctr" anchorCtr="0">
              <a:noAutofit/>
            </a:bodyPr>
            <a:lstStyle/>
            <a:p>
              <a:pPr lvl="0"/>
              <a:r>
                <a:rPr lang="ru-RU" sz="1600" dirty="0" smtClean="0"/>
                <a:t>Организовано </a:t>
              </a:r>
              <a:r>
                <a:rPr lang="ru-RU" sz="1600" dirty="0"/>
                <a:t>взаимодействие с </a:t>
              </a:r>
              <a:r>
                <a:rPr lang="ru-RU" sz="1600" dirty="0" err="1"/>
                <a:t>ресурсоснабжающими</a:t>
              </a:r>
              <a:r>
                <a:rPr lang="ru-RU" sz="1600" dirty="0"/>
                <a:t> организациями и органами местного самоуправления с целью установления организаций, осуществляющих эксплуатацию опасных производственных объектов. На основании полученной информации новым эксплуатирующим организациям объявлены предостережения о недопустимости нарушения обязательных требований, предложено зарегистрировать объекты в государственном реестре опасных производственных объектов и получить лицензию на осуществление лицензируемого вида деятельности</a:t>
              </a: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624295" y="1692878"/>
            <a:ext cx="406578" cy="69051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рямоугольник 15"/>
          <p:cNvSpPr/>
          <p:nvPr/>
        </p:nvSpPr>
        <p:spPr>
          <a:xfrm>
            <a:off x="598172" y="4075190"/>
            <a:ext cx="406578" cy="69051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TextBox 21"/>
          <p:cNvSpPr txBox="1"/>
          <p:nvPr/>
        </p:nvSpPr>
        <p:spPr>
          <a:xfrm>
            <a:off x="467544" y="5687318"/>
            <a:ext cx="8299068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 итогам 2022 года Управлением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выдано 23 лицензии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 территории Владимирской и Ивановской областей.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60330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948264" y="6309320"/>
            <a:ext cx="2026620" cy="40466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15</a:t>
            </a:r>
          </a:p>
          <a:p>
            <a:endParaRPr lang="ru-RU" altLang="ru-RU" sz="1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5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223" y="16180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Скругленный прямоугольник 1"/>
          <p:cNvSpPr>
            <a:spLocks noChangeArrowheads="1"/>
          </p:cNvSpPr>
          <p:nvPr/>
        </p:nvSpPr>
        <p:spPr bwMode="auto">
          <a:xfrm>
            <a:off x="323528" y="908720"/>
            <a:ext cx="8496944" cy="720626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Производственный контроль: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1"/>
          <p:cNvSpPr>
            <a:spLocks noChangeArrowheads="1"/>
          </p:cNvSpPr>
          <p:nvPr/>
        </p:nvSpPr>
        <p:spPr bwMode="auto">
          <a:xfrm>
            <a:off x="484475" y="5663985"/>
            <a:ext cx="8496944" cy="645335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49509414"/>
              </p:ext>
            </p:extLst>
          </p:nvPr>
        </p:nvGraphicFramePr>
        <p:xfrm>
          <a:off x="1331640" y="1550686"/>
          <a:ext cx="6110287" cy="3666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30508374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948264" y="6309320"/>
            <a:ext cx="2026620" cy="40466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16</a:t>
            </a:r>
          </a:p>
          <a:p>
            <a:endParaRPr lang="ru-RU" altLang="ru-RU" sz="1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5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223" y="16180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Скругленный прямоугольник 1"/>
          <p:cNvSpPr>
            <a:spLocks noChangeArrowheads="1"/>
          </p:cNvSpPr>
          <p:nvPr/>
        </p:nvSpPr>
        <p:spPr bwMode="auto">
          <a:xfrm>
            <a:off x="323528" y="908720"/>
            <a:ext cx="8496944" cy="720626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В результате проведенного анализа, основными проблемами</a:t>
            </a:r>
          </a:p>
          <a:p>
            <a:pPr algn="ctr" eaLnBrk="1" hangingPunct="1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в деятельности эксплуатирующих организаций, связанными с обеспечением промышленной безопасности опасных производственных объектов, являются: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6084" y="2204864"/>
            <a:ext cx="79737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физический износ зданий и сооружений, технических устройств                                           и оборудования, в связи с истекшими сроками эксплуатации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lvl="0"/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несовершенством систем защиты, блокировок и сигнализации технологического оборудования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невыполнение на предприятиях планов приведения опасных производственных объектов в соответствие с требованиями промышленной безопасности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экономические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причины.</a:t>
            </a:r>
            <a:endParaRPr lang="ru-RU" dirty="0"/>
          </a:p>
        </p:txBody>
      </p:sp>
      <p:sp>
        <p:nvSpPr>
          <p:cNvPr id="8" name="Скругленный прямоугольник 1"/>
          <p:cNvSpPr>
            <a:spLocks noChangeArrowheads="1"/>
          </p:cNvSpPr>
          <p:nvPr/>
        </p:nvSpPr>
        <p:spPr bwMode="auto">
          <a:xfrm>
            <a:off x="484475" y="5663985"/>
            <a:ext cx="8496944" cy="645335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69142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07186" y="2534737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2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88975" y="90872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</a:rPr>
              <a:t>1410 поднадзорных организаций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:</a:t>
            </a:r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7471586"/>
              </p:ext>
            </p:extLst>
          </p:nvPr>
        </p:nvGraphicFramePr>
        <p:xfrm>
          <a:off x="827397" y="2157793"/>
          <a:ext cx="7489205" cy="328498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80753"/>
                <a:gridCol w="2808452"/>
              </a:tblGrid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2000" baseline="0" dirty="0" smtClean="0">
                          <a:solidFill>
                            <a:srgbClr val="000066"/>
                          </a:solidFill>
                        </a:rPr>
                        <a:t>   </a:t>
                      </a:r>
                      <a:r>
                        <a:rPr lang="en-US" sz="2000" b="1" baseline="0" dirty="0" smtClean="0">
                          <a:solidFill>
                            <a:srgbClr val="000066"/>
                          </a:solidFill>
                        </a:rPr>
                        <a:t>II </a:t>
                      </a:r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класс опасности </a:t>
                      </a:r>
                      <a:endParaRPr lang="ru-RU" sz="2000" b="1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55722"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   </a:t>
                      </a:r>
                      <a:r>
                        <a:rPr lang="en-US" sz="2000" b="1" baseline="0" dirty="0" smtClean="0">
                          <a:solidFill>
                            <a:srgbClr val="000066"/>
                          </a:solidFill>
                        </a:rPr>
                        <a:t>III </a:t>
                      </a:r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класс опасности</a:t>
                      </a:r>
                      <a:endParaRPr lang="ru-RU" sz="2000" b="1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1 724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0462"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   </a:t>
                      </a:r>
                      <a:r>
                        <a:rPr lang="en-US" sz="2000" b="1" baseline="0" dirty="0" smtClean="0">
                          <a:solidFill>
                            <a:srgbClr val="000066"/>
                          </a:solidFill>
                        </a:rPr>
                        <a:t>IV</a:t>
                      </a:r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 класс опасности</a:t>
                      </a:r>
                      <a:endParaRPr lang="ru-RU" sz="2000" b="1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1 059</a:t>
                      </a:r>
                      <a:endParaRPr lang="ru-RU" sz="2000" b="1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08720"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   ВСЕГО:</a:t>
                      </a:r>
                      <a:endParaRPr lang="ru-RU" sz="2000" b="1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792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3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0202563"/>
              </p:ext>
            </p:extLst>
          </p:nvPr>
        </p:nvGraphicFramePr>
        <p:xfrm>
          <a:off x="979684" y="2038861"/>
          <a:ext cx="7489825" cy="303641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81141"/>
                <a:gridCol w="2808684"/>
              </a:tblGrid>
              <a:tr h="996287">
                <a:tc>
                  <a:txBody>
                    <a:bodyPr/>
                    <a:lstStyle/>
                    <a:p>
                      <a:pPr algn="ctr"/>
                      <a:r>
                        <a:rPr lang="ru-RU" sz="2000" b="0" baseline="0" dirty="0" smtClean="0">
                          <a:solidFill>
                            <a:srgbClr val="000066"/>
                          </a:solidFill>
                        </a:rPr>
                        <a:t>Несчастные случаи </a:t>
                      </a:r>
                      <a:endParaRPr lang="ru-RU" sz="2000" b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Не зарегистрировано</a:t>
                      </a:r>
                      <a:endParaRPr lang="ru-RU" sz="20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</a:tr>
              <a:tr h="92512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Аварии</a:t>
                      </a:r>
                      <a:endParaRPr lang="ru-RU" sz="20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0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</a:tr>
              <a:tr h="1115007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66"/>
                          </a:solidFill>
                        </a:rPr>
                        <a:t>Инциденты</a:t>
                      </a:r>
                      <a:endParaRPr lang="ru-RU" sz="200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24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60" y="1076435"/>
            <a:ext cx="7772400" cy="64770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 smtClean="0">
                <a:solidFill>
                  <a:srgbClr val="002060"/>
                </a:solidFill>
              </a:rPr>
              <a:t>Аварии, несчастные случаи, инциденты</a:t>
            </a:r>
            <a:r>
              <a:rPr lang="en-US" altLang="ru-RU" sz="2000" b="1" dirty="0" smtClean="0">
                <a:solidFill>
                  <a:srgbClr val="002060"/>
                </a:solidFill>
              </a:rPr>
              <a:t>:</a:t>
            </a:r>
            <a:endParaRPr lang="ru-RU" alt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4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084168" y="330299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267744" y="6093296"/>
            <a:ext cx="4675584" cy="432048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6140043"/>
            <a:ext cx="4603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Количество инцидентов увеличилось на 53</a:t>
            </a:r>
            <a:r>
              <a:rPr lang="en-US" sz="1600" dirty="0" smtClean="0"/>
              <a:t>%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45938415"/>
              </p:ext>
            </p:extLst>
          </p:nvPr>
        </p:nvGraphicFramePr>
        <p:xfrm>
          <a:off x="1785937" y="1593056"/>
          <a:ext cx="5572125" cy="3671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87708413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5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88975" y="90872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</a:rPr>
              <a:t>Плановые проверки 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:</a:t>
            </a:r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902954" y="6093296"/>
            <a:ext cx="5415880" cy="432048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5715" y="6157582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Количество плановых проверок снизилось на 81</a:t>
            </a:r>
            <a:r>
              <a:rPr lang="en-US" sz="1400" dirty="0" smtClean="0"/>
              <a:t>%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06619947"/>
              </p:ext>
            </p:extLst>
          </p:nvPr>
        </p:nvGraphicFramePr>
        <p:xfrm>
          <a:off x="1619672" y="2060848"/>
          <a:ext cx="6102424" cy="3661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41509435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6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899592" y="1136305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</a:rPr>
              <a:t>Внеплановые</a:t>
            </a:r>
            <a:r>
              <a:rPr lang="ru-RU" altLang="ru-RU" b="1" dirty="0" smtClean="0">
                <a:solidFill>
                  <a:srgbClr val="002060"/>
                </a:solidFill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проверки 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:</a:t>
            </a:r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02954" y="6093296"/>
            <a:ext cx="5415880" cy="432048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0614" y="6157582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Количество внеплановых  проверок снизилось на 34</a:t>
            </a:r>
            <a:r>
              <a:rPr lang="en-US" sz="1400" dirty="0" smtClean="0"/>
              <a:t>%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05040946"/>
              </p:ext>
            </p:extLst>
          </p:nvPr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063209402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7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899592" y="1136305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</a:rPr>
              <a:t>КВП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:</a:t>
            </a:r>
            <a:endParaRPr lang="ru-RU" alt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902954" y="6093296"/>
            <a:ext cx="5415880" cy="432048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83768" y="6153485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Количество КВП снизилось на 46</a:t>
            </a:r>
            <a:r>
              <a:rPr lang="en-US" sz="1400" dirty="0" smtClean="0"/>
              <a:t>%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98724952"/>
              </p:ext>
            </p:extLst>
          </p:nvPr>
        </p:nvGraphicFramePr>
        <p:xfrm>
          <a:off x="1891199" y="1988840"/>
          <a:ext cx="5670376" cy="3402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92747840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8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971600" y="980728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</a:rPr>
              <a:t>Количество заявок соискателей лицензии/лицензиатов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:</a:t>
            </a:r>
            <a:endParaRPr lang="ru-RU" alt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02954" y="6093296"/>
            <a:ext cx="5415880" cy="432048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6157582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Количество заявок увеличилось на 11</a:t>
            </a:r>
            <a:r>
              <a:rPr lang="en-US" sz="1400" dirty="0" smtClean="0"/>
              <a:t>%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90958912"/>
              </p:ext>
            </p:extLst>
          </p:nvPr>
        </p:nvGraphicFramePr>
        <p:xfrm>
          <a:off x="1763688" y="2132856"/>
          <a:ext cx="5814392" cy="3488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22371982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997419" y="6412079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9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971600" y="980728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</a:rPr>
              <a:t>Результативные и безрезультативные проверки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:</a:t>
            </a:r>
            <a:endParaRPr lang="ru-RU" alt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8388003"/>
              </p:ext>
            </p:extLst>
          </p:nvPr>
        </p:nvGraphicFramePr>
        <p:xfrm>
          <a:off x="143508" y="2348880"/>
          <a:ext cx="8856984" cy="1630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440160"/>
                <a:gridCol w="3816424"/>
                <a:gridCol w="1008112"/>
              </a:tblGrid>
              <a:tr h="57606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7" marR="91447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Плановые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91447" marR="91447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Внеплановые (по  согласованию с  органами прокуратуры)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Всего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: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 marL="91447" marR="91447"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549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результативные</a:t>
                      </a:r>
                    </a:p>
                  </a:txBody>
                  <a:tcPr marL="91467" marR="91467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42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91467" marR="91467" marT="45736" marB="4573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217">
                <a:tc>
                  <a:txBody>
                    <a:bodyPr/>
                    <a:lstStyle/>
                    <a:p>
                      <a:pPr algn="l"/>
                      <a:r>
                        <a:rPr lang="ru-RU" sz="2000" baseline="0" dirty="0" smtClean="0">
                          <a:solidFill>
                            <a:srgbClr val="000066"/>
                          </a:solidFill>
                        </a:rPr>
                        <a:t>безрезультативные</a:t>
                      </a:r>
                      <a:endParaRPr lang="ru-RU" sz="200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67" marR="91467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91467" marR="91467" marT="45736" marB="4573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25665258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65502</TotalTime>
  <Words>706</Words>
  <Application>Microsoft Office PowerPoint</Application>
  <PresentationFormat>Экран (4:3)</PresentationFormat>
  <Paragraphs>146</Paragraphs>
  <Slides>17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Слайд 1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Слайд 17</vt:lpstr>
    </vt:vector>
  </TitlesOfParts>
  <Company>ГГТН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OLEG</cp:lastModifiedBy>
  <cp:revision>2736</cp:revision>
  <cp:lastPrinted>2022-05-30T10:51:55Z</cp:lastPrinted>
  <dcterms:created xsi:type="dcterms:W3CDTF">2000-02-02T11:29:10Z</dcterms:created>
  <dcterms:modified xsi:type="dcterms:W3CDTF">2023-05-09T20:53:33Z</dcterms:modified>
</cp:coreProperties>
</file>