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charts/colors8.xml" ContentType="application/vnd.ms-office.chartcolorstyle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charts/colors6.xml" ContentType="application/vnd.ms-office.chartcolor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olors4.xml" ContentType="application/vnd.ms-office.chartcolorstyl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7.xml" ContentType="application/vnd.ms-office.chartstyle+xml"/>
  <Override PartName="/ppt/charts/style8.xml" ContentType="application/vnd.ms-office.chart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5.xml" ContentType="application/vnd.ms-office.chartstyle+xml"/>
  <Override PartName="/ppt/charts/style6.xml" ContentType="application/vnd.ms-office.chart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charts/style4.xml" ContentType="application/vnd.ms-office.chartstyle+xml"/>
  <Override PartName="/ppt/charts/style3.xml" ContentType="application/vnd.ms-office.chartstyl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olors7.xml" ContentType="application/vnd.ms-office.chartcolor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olors5.xml" ContentType="application/vnd.ms-office.chartcolor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charts/colors3.xml" ContentType="application/vnd.ms-office.chartcolorstyle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9" r:id="rId1"/>
  </p:sldMasterIdLst>
  <p:notesMasterIdLst>
    <p:notesMasterId r:id="rId19"/>
  </p:notesMasterIdLst>
  <p:handoutMasterIdLst>
    <p:handoutMasterId r:id="rId20"/>
  </p:handoutMasterIdLst>
  <p:sldIdLst>
    <p:sldId id="765" r:id="rId2"/>
    <p:sldId id="838" r:id="rId3"/>
    <p:sldId id="845" r:id="rId4"/>
    <p:sldId id="876" r:id="rId5"/>
    <p:sldId id="878" r:id="rId6"/>
    <p:sldId id="879" r:id="rId7"/>
    <p:sldId id="880" r:id="rId8"/>
    <p:sldId id="881" r:id="rId9"/>
    <p:sldId id="882" r:id="rId10"/>
    <p:sldId id="883" r:id="rId11"/>
    <p:sldId id="884" r:id="rId12"/>
    <p:sldId id="885" r:id="rId13"/>
    <p:sldId id="886" r:id="rId14"/>
    <p:sldId id="849" r:id="rId15"/>
    <p:sldId id="857" r:id="rId16"/>
    <p:sldId id="887" r:id="rId17"/>
    <p:sldId id="836" r:id="rId18"/>
  </p:sldIdLst>
  <p:sldSz cx="9144000" cy="6858000" type="screen4x3"/>
  <p:notesSz cx="6797675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69BC0105-9BC2-4133-8923-F215EE462018}">
          <p14:sldIdLst>
            <p14:sldId id="765"/>
            <p14:sldId id="838"/>
            <p14:sldId id="845"/>
            <p14:sldId id="876"/>
            <p14:sldId id="878"/>
            <p14:sldId id="879"/>
            <p14:sldId id="880"/>
            <p14:sldId id="881"/>
            <p14:sldId id="882"/>
            <p14:sldId id="883"/>
            <p14:sldId id="884"/>
            <p14:sldId id="885"/>
            <p14:sldId id="886"/>
            <p14:sldId id="849"/>
            <p14:sldId id="857"/>
            <p14:sldId id="887"/>
          </p14:sldIdLst>
        </p14:section>
        <p14:section name="Раздел без заголовка" id="{0E3D48F3-C070-4032-852B-829EA8E56468}">
          <p14:sldIdLst>
            <p14:sldId id="836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E5FCFF"/>
    <a:srgbClr val="FFFDFB"/>
    <a:srgbClr val="EDFCFD"/>
    <a:srgbClr val="FF0066"/>
    <a:srgbClr val="0FC4EF"/>
    <a:srgbClr val="082FAC"/>
    <a:srgbClr val="F7F7F7"/>
    <a:srgbClr val="EDEFE5"/>
    <a:srgbClr val="FFEAD5"/>
    <a:srgbClr val="FFF9F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92" autoAdjust="0"/>
    <p:restoredTop sz="89266" autoAdjust="0"/>
  </p:normalViewPr>
  <p:slideViewPr>
    <p:cSldViewPr>
      <p:cViewPr varScale="1">
        <p:scale>
          <a:sx n="61" d="100"/>
          <a:sy n="61" d="100"/>
        </p:scale>
        <p:origin x="-1402" y="-72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04" y="-96"/>
      </p:cViewPr>
      <p:guideLst>
        <p:guide orient="horz" pos="3127"/>
        <p:guide pos="21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D:\&#1044;&#1085;&#1077;&#1074;&#1085;&#1080;&#1082;\2023\&#1044;&#1086;&#1082;&#1083;&#1072;&#1076;&#1099;\04.05.2023\&#1051;&#1080;&#1089;&#1090;%20Microsoft%20Excel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D:\&#1044;&#1085;&#1077;&#1074;&#1085;&#1080;&#1082;\2023\&#1044;&#1086;&#1082;&#1083;&#1072;&#1076;&#1099;\04.05.2023\&#1051;&#1080;&#1089;&#1090;%20Microsoft%20Excel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D:\&#1044;&#1085;&#1077;&#1074;&#1085;&#1080;&#1082;\2023\&#1044;&#1086;&#1082;&#1083;&#1072;&#1076;&#1099;\04.05.2023\&#1051;&#1080;&#1089;&#1090;%20Microsoft%20Excel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D:\&#1044;&#1085;&#1077;&#1074;&#1085;&#1080;&#1082;\2023\&#1044;&#1086;&#1082;&#1083;&#1072;&#1076;&#1099;\04.05.2023\&#1051;&#1080;&#1089;&#1090;%20Microsoft%20Excel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D:\&#1044;&#1085;&#1077;&#1074;&#1085;&#1080;&#1082;\2023\&#1044;&#1086;&#1082;&#1083;&#1072;&#1076;&#1099;\04.05.2023\&#1051;&#1080;&#1089;&#1090;%20Microsoft%20Excel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file:///D:\&#1044;&#1085;&#1077;&#1074;&#1085;&#1080;&#1082;\2023\&#1044;&#1086;&#1082;&#1083;&#1072;&#1076;&#1099;\04.05.2023\&#1051;&#1080;&#1089;&#1090;%20Microsoft%20Excel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oleObject" Target="file:///D:\&#1044;&#1085;&#1077;&#1074;&#1085;&#1080;&#1082;\2023\&#1044;&#1086;&#1082;&#1083;&#1072;&#1076;&#1099;\04.05.2023\&#1051;&#1080;&#1089;&#1090;%20Microsoft%20Excel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oleObject" Target="file:///D:\&#1044;&#1085;&#1077;&#1074;&#1085;&#1080;&#1082;\2023\&#1044;&#1086;&#1082;&#1083;&#1072;&#1076;&#1099;\04.05.2023\&#1051;&#1080;&#1089;&#1090;%20Microsoft%20Exce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>
                <a:solidFill>
                  <a:sysClr val="windowText" lastClr="000000"/>
                </a:solidFill>
              </a:rPr>
              <a:t>Инцидентов по итогам года 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spPr>
            <a:solidFill>
              <a:schemeClr val="tx2">
                <a:lumMod val="75000"/>
              </a:schemeClr>
            </a:solidFill>
            <a:ln>
              <a:noFill/>
            </a:ln>
            <a:effectLst/>
          </c:spPr>
          <c:dPt>
            <c:idx val="0"/>
            <c:spPr>
              <a:solidFill>
                <a:srgbClr val="180373"/>
              </a:solidFill>
              <a:ln>
                <a:noFill/>
              </a:ln>
              <a:effectLst/>
            </c:spPr>
          </c:dPt>
          <c:dPt>
            <c:idx val="1"/>
            <c:spPr>
              <a:solidFill>
                <a:srgbClr val="180373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Инциденты!$E$6:$F$6</c:f>
              <c:strCache>
                <c:ptCount val="2"/>
                <c:pt idx="0">
                  <c:v>2021 г.</c:v>
                </c:pt>
                <c:pt idx="1">
                  <c:v>2022 г.</c:v>
                </c:pt>
              </c:strCache>
            </c:strRef>
          </c:cat>
          <c:val>
            <c:numRef>
              <c:f>Инциденты!$E$7:$F$7</c:f>
              <c:numCache>
                <c:formatCode>General</c:formatCode>
                <c:ptCount val="2"/>
                <c:pt idx="0">
                  <c:v>13</c:v>
                </c:pt>
                <c:pt idx="1">
                  <c:v>20</c:v>
                </c:pt>
              </c:numCache>
            </c:numRef>
          </c:val>
        </c:ser>
        <c:dLbls>
          <c:showVal val="1"/>
        </c:dLbls>
        <c:gapWidth val="219"/>
        <c:overlap val="-27"/>
        <c:axId val="121556992"/>
        <c:axId val="121558528"/>
      </c:barChart>
      <c:dateAx>
        <c:axId val="12155699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t" anchorCtr="0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1558528"/>
        <c:crosses val="autoZero"/>
        <c:lblOffset val="100"/>
        <c:baseTimeUnit val="days"/>
      </c:dateAx>
      <c:valAx>
        <c:axId val="12155852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1556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>
                <a:solidFill>
                  <a:sysClr val="windowText" lastClr="000000"/>
                </a:solidFill>
              </a:rPr>
              <a:t>Плановые проверки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dPt>
            <c:idx val="0"/>
            <c:spPr>
              <a:solidFill>
                <a:srgbClr val="180373"/>
              </a:solidFill>
              <a:ln>
                <a:noFill/>
              </a:ln>
              <a:effectLst/>
            </c:spPr>
          </c:dPt>
          <c:dPt>
            <c:idx val="1"/>
            <c:spPr>
              <a:solidFill>
                <a:srgbClr val="180373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</c:trendline>
          <c:cat>
            <c:numRef>
              <c:f>Проверки!$D$7:$D$8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Проверки!$E$7:$E$8</c:f>
              <c:numCache>
                <c:formatCode>General</c:formatCode>
                <c:ptCount val="2"/>
                <c:pt idx="0">
                  <c:v>201</c:v>
                </c:pt>
                <c:pt idx="1">
                  <c:v>31</c:v>
                </c:pt>
              </c:numCache>
            </c:numRef>
          </c:val>
        </c:ser>
        <c:dLbls>
          <c:showVal val="1"/>
        </c:dLbls>
        <c:gapWidth val="219"/>
        <c:overlap val="-27"/>
        <c:axId val="121663488"/>
        <c:axId val="121665024"/>
      </c:barChart>
      <c:catAx>
        <c:axId val="12166348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1665024"/>
        <c:crosses val="autoZero"/>
        <c:auto val="1"/>
        <c:lblAlgn val="ctr"/>
        <c:lblOffset val="100"/>
      </c:catAx>
      <c:valAx>
        <c:axId val="12166502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1663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>
                <a:solidFill>
                  <a:sysClr val="windowText" lastClr="000000"/>
                </a:solidFill>
              </a:rPr>
              <a:t>Внеплановые проверки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spPr>
            <a:solidFill>
              <a:srgbClr val="18037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</c:trendline>
          <c:cat>
            <c:numRef>
              <c:f>Проверки!$D$7:$D$8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Проверки!$F$7:$F$8</c:f>
              <c:numCache>
                <c:formatCode>General</c:formatCode>
                <c:ptCount val="2"/>
                <c:pt idx="0">
                  <c:v>214</c:v>
                </c:pt>
                <c:pt idx="1">
                  <c:v>142</c:v>
                </c:pt>
              </c:numCache>
            </c:numRef>
          </c:val>
        </c:ser>
        <c:dLbls>
          <c:showVal val="1"/>
        </c:dLbls>
        <c:gapWidth val="219"/>
        <c:overlap val="-27"/>
        <c:axId val="121756672"/>
        <c:axId val="121762560"/>
      </c:barChart>
      <c:catAx>
        <c:axId val="12175667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1762560"/>
        <c:crosses val="autoZero"/>
        <c:auto val="1"/>
        <c:lblAlgn val="ctr"/>
        <c:lblOffset val="100"/>
      </c:catAx>
      <c:valAx>
        <c:axId val="12176256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1756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800" b="1">
                <a:solidFill>
                  <a:sysClr val="windowText" lastClr="000000"/>
                </a:solidFill>
              </a:rPr>
              <a:t>КВП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spPr>
            <a:solidFill>
              <a:srgbClr val="18037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</c:trendline>
          <c:cat>
            <c:numRef>
              <c:f>КВП!$D$5:$D$6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КВП!$E$5:$E$6</c:f>
              <c:numCache>
                <c:formatCode>General</c:formatCode>
                <c:ptCount val="2"/>
                <c:pt idx="0">
                  <c:v>152</c:v>
                </c:pt>
                <c:pt idx="1">
                  <c:v>82</c:v>
                </c:pt>
              </c:numCache>
            </c:numRef>
          </c:val>
        </c:ser>
        <c:dLbls>
          <c:showVal val="1"/>
        </c:dLbls>
        <c:gapWidth val="219"/>
        <c:overlap val="-27"/>
        <c:axId val="122034432"/>
        <c:axId val="122060800"/>
      </c:barChart>
      <c:catAx>
        <c:axId val="12203443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2060800"/>
        <c:crosses val="autoZero"/>
        <c:auto val="1"/>
        <c:lblAlgn val="ctr"/>
        <c:lblOffset val="100"/>
      </c:catAx>
      <c:valAx>
        <c:axId val="122060800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2034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>
                <a:solidFill>
                  <a:sysClr val="windowText" lastClr="000000"/>
                </a:solidFill>
              </a:rPr>
              <a:t>Количество проверок соискателей лицензий/лицензиатов</a:t>
            </a: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spPr>
            <a:solidFill>
              <a:srgbClr val="18037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</c:trendline>
          <c:cat>
            <c:numRef>
              <c:f>Лицензии!$D$5:$D$6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Лицензии!$E$5:$E$6</c:f>
              <c:numCache>
                <c:formatCode>General</c:formatCode>
                <c:ptCount val="2"/>
                <c:pt idx="0">
                  <c:v>54</c:v>
                </c:pt>
                <c:pt idx="1">
                  <c:v>48</c:v>
                </c:pt>
              </c:numCache>
            </c:numRef>
          </c:val>
        </c:ser>
        <c:dLbls>
          <c:showVal val="1"/>
        </c:dLbls>
        <c:gapWidth val="219"/>
        <c:overlap val="-27"/>
        <c:axId val="122467840"/>
        <c:axId val="122469376"/>
      </c:barChart>
      <c:catAx>
        <c:axId val="12246784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2469376"/>
        <c:crosses val="autoZero"/>
        <c:auto val="1"/>
        <c:lblAlgn val="ctr"/>
        <c:lblOffset val="100"/>
      </c:catAx>
      <c:valAx>
        <c:axId val="122469376"/>
        <c:scaling>
          <c:orientation val="minMax"/>
          <c:min val="0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2467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spPr>
              <a:solidFill>
                <a:srgbClr val="18037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Нарушения!$D$4:$D$5</c:f>
              <c:strCache>
                <c:ptCount val="2"/>
                <c:pt idx="0">
                  <c:v>плановые</c:v>
                </c:pt>
                <c:pt idx="1">
                  <c:v>внеплановые</c:v>
                </c:pt>
              </c:strCache>
            </c:strRef>
          </c:cat>
          <c:val>
            <c:numRef>
              <c:f>Нарушения!$E$4:$E$5</c:f>
              <c:numCache>
                <c:formatCode>General</c:formatCode>
                <c:ptCount val="2"/>
                <c:pt idx="0">
                  <c:v>267</c:v>
                </c:pt>
                <c:pt idx="1">
                  <c:v>694</c:v>
                </c:pt>
              </c:numCache>
            </c:numRef>
          </c:val>
        </c:ser>
        <c:dLbls>
          <c:showVal val="1"/>
        </c:dLbls>
      </c:pie3DChart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Лист6!$E$3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Лист6!$D$4:$D$7</c:f>
              <c:strCache>
                <c:ptCount val="4"/>
                <c:pt idx="0">
                  <c:v>Предупреждения </c:v>
                </c:pt>
                <c:pt idx="1">
                  <c:v>штрафы</c:v>
                </c:pt>
                <c:pt idx="2">
                  <c:v>дисквалификации</c:v>
                </c:pt>
                <c:pt idx="3">
                  <c:v>протоколы ВЗД</c:v>
                </c:pt>
              </c:strCache>
            </c:strRef>
          </c:cat>
          <c:val>
            <c:numRef>
              <c:f>Лист6!$E$4:$E$7</c:f>
              <c:numCache>
                <c:formatCode>General</c:formatCode>
                <c:ptCount val="4"/>
                <c:pt idx="0">
                  <c:v>41</c:v>
                </c:pt>
                <c:pt idx="1">
                  <c:v>346</c:v>
                </c:pt>
                <c:pt idx="2">
                  <c:v>0</c:v>
                </c:pt>
                <c:pt idx="3">
                  <c:v>15</c:v>
                </c:pt>
              </c:numCache>
            </c:numRef>
          </c:val>
        </c:ser>
        <c:ser>
          <c:idx val="1"/>
          <c:order val="1"/>
          <c:tx>
            <c:strRef>
              <c:f>Лист6!$F$3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180373"/>
            </a:solidFill>
            <a:ln>
              <a:noFill/>
            </a:ln>
            <a:effectLst/>
          </c:spPr>
          <c:cat>
            <c:strRef>
              <c:f>Лист6!$D$4:$D$7</c:f>
              <c:strCache>
                <c:ptCount val="4"/>
                <c:pt idx="0">
                  <c:v>Предупреждения </c:v>
                </c:pt>
                <c:pt idx="1">
                  <c:v>штрафы</c:v>
                </c:pt>
                <c:pt idx="2">
                  <c:v>дисквалификации</c:v>
                </c:pt>
                <c:pt idx="3">
                  <c:v>протоколы ВЗД</c:v>
                </c:pt>
              </c:strCache>
            </c:strRef>
          </c:cat>
          <c:val>
            <c:numRef>
              <c:f>Лист6!$F$4:$F$7</c:f>
              <c:numCache>
                <c:formatCode>General</c:formatCode>
                <c:ptCount val="4"/>
                <c:pt idx="0">
                  <c:v>8</c:v>
                </c:pt>
                <c:pt idx="1">
                  <c:v>178</c:v>
                </c:pt>
                <c:pt idx="2">
                  <c:v>0</c:v>
                </c:pt>
                <c:pt idx="3">
                  <c:v>13</c:v>
                </c:pt>
              </c:numCache>
            </c:numRef>
          </c:val>
        </c:ser>
        <c:dLbls/>
        <c:gapWidth val="182"/>
        <c:axId val="122560896"/>
        <c:axId val="122562432"/>
      </c:barChart>
      <c:catAx>
        <c:axId val="122560896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2562432"/>
        <c:crosses val="autoZero"/>
        <c:auto val="1"/>
        <c:lblAlgn val="ctr"/>
        <c:lblOffset val="100"/>
      </c:catAx>
      <c:valAx>
        <c:axId val="122562432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2560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ПК!$D$5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ПК!$E$4:$F$4</c:f>
              <c:strCache>
                <c:ptCount val="2"/>
                <c:pt idx="0">
                  <c:v>Владимирская</c:v>
                </c:pt>
                <c:pt idx="1">
                  <c:v>Ивановская</c:v>
                </c:pt>
              </c:strCache>
            </c:strRef>
          </c:cat>
          <c:val>
            <c:numRef>
              <c:f>ПК!$E$5:$F$5</c:f>
              <c:numCache>
                <c:formatCode>General</c:formatCode>
                <c:ptCount val="2"/>
                <c:pt idx="0">
                  <c:v>542</c:v>
                </c:pt>
                <c:pt idx="1">
                  <c:v>396</c:v>
                </c:pt>
              </c:numCache>
            </c:numRef>
          </c:val>
        </c:ser>
        <c:ser>
          <c:idx val="1"/>
          <c:order val="1"/>
          <c:tx>
            <c:strRef>
              <c:f>ПК!$D$6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180373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ПК!$E$4:$F$4</c:f>
              <c:strCache>
                <c:ptCount val="2"/>
                <c:pt idx="0">
                  <c:v>Владимирская</c:v>
                </c:pt>
                <c:pt idx="1">
                  <c:v>Ивановская</c:v>
                </c:pt>
              </c:strCache>
            </c:strRef>
          </c:cat>
          <c:val>
            <c:numRef>
              <c:f>ПК!$E$6:$F$6</c:f>
              <c:numCache>
                <c:formatCode>General</c:formatCode>
                <c:ptCount val="2"/>
                <c:pt idx="0">
                  <c:v>460</c:v>
                </c:pt>
                <c:pt idx="1">
                  <c:v>419</c:v>
                </c:pt>
              </c:numCache>
            </c:numRef>
          </c:val>
        </c:ser>
        <c:dLbls>
          <c:showVal val="1"/>
        </c:dLbls>
        <c:gapWidth val="219"/>
        <c:overlap val="-27"/>
        <c:axId val="123764096"/>
        <c:axId val="123778176"/>
      </c:barChart>
      <c:catAx>
        <c:axId val="12376409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3778176"/>
        <c:crosses val="autoZero"/>
        <c:auto val="1"/>
        <c:lblAlgn val="ctr"/>
        <c:lblOffset val="100"/>
      </c:catAx>
      <c:valAx>
        <c:axId val="12377817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3764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293" cy="49696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t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383" y="0"/>
            <a:ext cx="2945293" cy="49696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t" anchorCtr="0" compatLnSpc="1">
            <a:prstTxWarp prst="textNoShape">
              <a:avLst/>
            </a:prstTxWarp>
          </a:bodyPr>
          <a:lstStyle>
            <a:lvl1pPr algn="r"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9677"/>
            <a:ext cx="2945293" cy="49696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b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383" y="9429677"/>
            <a:ext cx="2945293" cy="49696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b" anchorCtr="0" compatLnSpc="1">
            <a:prstTxWarp prst="textNoShape">
              <a:avLst/>
            </a:prstTxWarp>
          </a:bodyPr>
          <a:lstStyle>
            <a:lvl1pPr algn="r" defTabSz="917087">
              <a:defRPr sz="1200">
                <a:latin typeface="Times New Roman" panose="02020603050405020304" pitchFamily="18" charset="0"/>
              </a:defRPr>
            </a:lvl1pPr>
          </a:lstStyle>
          <a:p>
            <a:fld id="{AFF35BAE-0E0C-42A9-86C4-402F0121AE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593464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293" cy="49696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383" y="0"/>
            <a:ext cx="2945293" cy="49696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>
            <a:lvl1pPr algn="r"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0937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521" y="4717985"/>
            <a:ext cx="4986633" cy="44632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Щелчок правит 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9677"/>
            <a:ext cx="2945293" cy="49696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b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383" y="9429677"/>
            <a:ext cx="2945293" cy="49696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b" anchorCtr="0" compatLnSpc="1">
            <a:prstTxWarp prst="textNoShape">
              <a:avLst/>
            </a:prstTxWarp>
          </a:bodyPr>
          <a:lstStyle>
            <a:lvl1pPr algn="r" defTabSz="917087">
              <a:defRPr sz="1200">
                <a:latin typeface="Times New Roman" panose="02020603050405020304" pitchFamily="18" charset="0"/>
              </a:defRPr>
            </a:lvl1pPr>
          </a:lstStyle>
          <a:p>
            <a:fld id="{358E5C20-1A90-4F2F-AA21-106B6BAC451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9160761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E5C20-1A90-4F2F-AA21-106B6BAC4518}" type="slidenum">
              <a:rPr lang="ru-RU" altLang="ru-RU" smtClean="0"/>
              <a:pPr/>
              <a:t>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543755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3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27687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10D090F-8F77-43F2-8BCB-7A1BF07ADB17}" type="slidenum">
              <a:rPr lang="ru-RU" altLang="ru-RU">
                <a:latin typeface="Times New Roman" panose="02020603050405020304" pitchFamily="18" charset="0"/>
              </a:rPr>
              <a:pPr/>
              <a:t>14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5064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15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3536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16</a:t>
            </a:fld>
            <a:endParaRPr lang="ru-RU" altLang="ru-RU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353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BB89E4-11D1-4DC1-AEDA-30988EA037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63968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CC065-158D-4E6C-B395-1FC83307189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35913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D7AE1-9134-4319-818A-84F0787BD30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066947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EDDFD7-3AEE-46F0-AA6F-CDBC887FE65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0894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D46719-E1EF-4585-A0C9-5E3C3D1A80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705590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0334E6-9331-43C0-AEF1-E3F4F3957B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108758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757A-2141-460F-9258-F0B9065A32A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370422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BA505A-A064-4E3D-AC8B-7529F1AF32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49434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E45DA-93A2-42F4-A2E6-7BEE9F1B80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07836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0559CF-5AA0-4976-89EC-B1DBD58D684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695719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B34A6-F0AF-45D6-93D1-4680742FAD3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84845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0FB0A-CC5F-4D30-B1B9-21DC105412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48110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719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BFFE496-05FA-489A-8F6A-724690EDCCD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196942" y="2060848"/>
            <a:ext cx="8964488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j-lt"/>
                <a:cs typeface="Arial" charset="0"/>
              </a:rPr>
              <a:t>Основные показатели надзорной деятельности отдела общего промышленного надзора по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+mj-lt"/>
                <a:cs typeface="Arial" charset="0"/>
              </a:rPr>
              <a:t>Владимирской и Ивановской областям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+mj-lt"/>
              <a:cs typeface="Arial" charset="0"/>
            </a:endParaRPr>
          </a:p>
          <a:p>
            <a:pPr algn="ctr">
              <a:defRPr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+mj-lt"/>
                <a:cs typeface="Arial" charset="0"/>
              </a:rPr>
              <a:t>по итогам 2022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+mj-lt"/>
                <a:cs typeface="Arial" charset="0"/>
              </a:rPr>
              <a:t>года</a:t>
            </a:r>
          </a:p>
          <a:p>
            <a:pPr algn="ctr">
              <a:defRPr/>
            </a:pPr>
            <a:endParaRPr lang="ru-RU" b="1" cap="all" dirty="0" smtClean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20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Доклад заместителя начальника отдела общего промышленного надзора 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20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по Владимирской и Ивановской областям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2000" b="1" dirty="0" smtClean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Шишова Дмитрия Николаевича</a:t>
            </a:r>
            <a:endParaRPr kumimoji="1" lang="ru-RU" sz="2000" b="1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20687"/>
          </a:xfrm>
          <a:extLst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 smtClean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7171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810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/>
              <a:t>10</a:t>
            </a:r>
          </a:p>
          <a:p>
            <a:endParaRPr lang="ru-RU" altLang="ru-RU" sz="1600" dirty="0"/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175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3838" y="241373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Скругленный прямоугольник 1"/>
          <p:cNvSpPr>
            <a:spLocks noChangeArrowheads="1"/>
          </p:cNvSpPr>
          <p:nvPr/>
        </p:nvSpPr>
        <p:spPr bwMode="auto">
          <a:xfrm>
            <a:off x="688975" y="908720"/>
            <a:ext cx="7843838" cy="99459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b="1" dirty="0" smtClean="0">
              <a:solidFill>
                <a:srgbClr val="002060"/>
              </a:solidFill>
            </a:endParaRPr>
          </a:p>
          <a:p>
            <a:pPr algn="ctr" eaLnBrk="1" hangingPunct="1"/>
            <a:r>
              <a:rPr lang="ru-RU" altLang="ru-RU" sz="2000" b="1" dirty="0" smtClean="0">
                <a:solidFill>
                  <a:srgbClr val="002060"/>
                </a:solidFill>
              </a:rPr>
              <a:t>По итогам 2022 года</a:t>
            </a:r>
            <a:r>
              <a:rPr lang="en-US" altLang="ru-RU" sz="2000" b="1" dirty="0" smtClean="0">
                <a:solidFill>
                  <a:srgbClr val="002060"/>
                </a:solidFill>
              </a:rPr>
              <a:t> </a:t>
            </a:r>
            <a:r>
              <a:rPr lang="ru-RU" altLang="ru-RU" sz="2000" b="1" dirty="0" smtClean="0">
                <a:solidFill>
                  <a:srgbClr val="002060"/>
                </a:solidFill>
              </a:rPr>
              <a:t>выявлено и предписано к устранению 961 нарушение</a:t>
            </a:r>
            <a:r>
              <a:rPr lang="en-US" altLang="ru-RU" sz="2000" b="1" dirty="0" smtClean="0">
                <a:solidFill>
                  <a:srgbClr val="002060"/>
                </a:solidFill>
              </a:rPr>
              <a:t>:</a:t>
            </a:r>
            <a:endParaRPr lang="ru-RU" altLang="ru-RU" sz="2000" b="1" dirty="0" smtClean="0">
              <a:solidFill>
                <a:srgbClr val="002060"/>
              </a:solidFill>
            </a:endParaRPr>
          </a:p>
          <a:p>
            <a:pPr algn="ctr" eaLnBrk="1" hangingPunct="1"/>
            <a:endParaRPr lang="ru-RU" altLang="ru-RU" sz="2400" b="1" dirty="0" smtClean="0">
              <a:solidFill>
                <a:srgbClr val="002060"/>
              </a:solidFill>
            </a:endParaRPr>
          </a:p>
          <a:p>
            <a:pPr algn="ctr" eaLnBrk="1" hangingPunct="1">
              <a:spcBef>
                <a:spcPts val="2400"/>
              </a:spcBef>
            </a:pPr>
            <a:endParaRPr lang="ru-RU" altLang="ru-RU" b="1" dirty="0">
              <a:solidFill>
                <a:srgbClr val="C00000"/>
              </a:solidFill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6553200" y="3350567"/>
            <a:ext cx="914400" cy="89943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>
                <a:solidFill>
                  <a:schemeClr val="bg1"/>
                </a:solidFill>
              </a:rPr>
              <a:t>п</a:t>
            </a:r>
            <a:r>
              <a:rPr lang="ru-RU" sz="1800" b="1" dirty="0" smtClean="0">
                <a:solidFill>
                  <a:schemeClr val="bg1"/>
                </a:solidFill>
              </a:rPr>
              <a:t>роверено </a:t>
            </a:r>
          </a:p>
          <a:p>
            <a:pPr algn="ctr"/>
            <a:r>
              <a:rPr lang="ru-RU" sz="1800" b="1" dirty="0" smtClean="0">
                <a:solidFill>
                  <a:schemeClr val="bg1"/>
                </a:solidFill>
              </a:rPr>
              <a:t>3365</a:t>
            </a:r>
          </a:p>
          <a:p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3608" y="5969563"/>
            <a:ext cx="7056784" cy="646331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За аналогичный период 2021 года выявлено 2 457 нарушений. Снижение показателя – 61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%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297204"/>
              </p:ext>
            </p:extLst>
          </p:nvPr>
        </p:nvGraphicFramePr>
        <p:xfrm>
          <a:off x="1835696" y="2133248"/>
          <a:ext cx="5748709" cy="37197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596366080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20687"/>
          </a:xfrm>
          <a:extLst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 smtClean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7171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810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/>
              <a:t>11</a:t>
            </a:r>
          </a:p>
          <a:p>
            <a:endParaRPr lang="ru-RU" altLang="ru-RU" sz="1600" dirty="0"/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175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3838" y="241373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Скругленный прямоугольник 1"/>
          <p:cNvSpPr>
            <a:spLocks noChangeArrowheads="1"/>
          </p:cNvSpPr>
          <p:nvPr/>
        </p:nvSpPr>
        <p:spPr bwMode="auto">
          <a:xfrm>
            <a:off x="688975" y="908720"/>
            <a:ext cx="7843838" cy="99459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b="1" dirty="0" smtClean="0">
              <a:solidFill>
                <a:srgbClr val="002060"/>
              </a:solidFill>
            </a:endParaRPr>
          </a:p>
          <a:p>
            <a:pPr algn="ctr" eaLnBrk="1" hangingPunct="1"/>
            <a:r>
              <a:rPr lang="ru-RU" altLang="ru-RU" sz="2000" b="1" dirty="0" smtClean="0">
                <a:solidFill>
                  <a:srgbClr val="002060"/>
                </a:solidFill>
              </a:rPr>
              <a:t>Показатели работы надзорных отделов</a:t>
            </a:r>
            <a:r>
              <a:rPr lang="en-US" altLang="ru-RU" sz="2000" b="1" dirty="0" smtClean="0">
                <a:solidFill>
                  <a:srgbClr val="002060"/>
                </a:solidFill>
              </a:rPr>
              <a:t>:</a:t>
            </a:r>
            <a:endParaRPr lang="ru-RU" altLang="ru-RU" sz="2000" b="1" dirty="0" smtClean="0">
              <a:solidFill>
                <a:srgbClr val="002060"/>
              </a:solidFill>
            </a:endParaRPr>
          </a:p>
          <a:p>
            <a:pPr algn="ctr" eaLnBrk="1" hangingPunct="1"/>
            <a:endParaRPr lang="ru-RU" altLang="ru-RU" sz="2400" b="1" dirty="0" smtClean="0">
              <a:solidFill>
                <a:srgbClr val="002060"/>
              </a:solidFill>
            </a:endParaRPr>
          </a:p>
          <a:p>
            <a:pPr algn="ctr" eaLnBrk="1" hangingPunct="1">
              <a:spcBef>
                <a:spcPts val="2400"/>
              </a:spcBef>
            </a:pPr>
            <a:endParaRPr lang="ru-RU" altLang="ru-RU" b="1" dirty="0">
              <a:solidFill>
                <a:srgbClr val="C00000"/>
              </a:solidFill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6553200" y="3350567"/>
            <a:ext cx="914400" cy="89943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>
                <a:solidFill>
                  <a:schemeClr val="bg1"/>
                </a:solidFill>
              </a:rPr>
              <a:t>п</a:t>
            </a:r>
            <a:r>
              <a:rPr lang="ru-RU" sz="1800" b="1" dirty="0" smtClean="0">
                <a:solidFill>
                  <a:schemeClr val="bg1"/>
                </a:solidFill>
              </a:rPr>
              <a:t>роверено </a:t>
            </a:r>
          </a:p>
          <a:p>
            <a:pPr algn="ctr"/>
            <a:r>
              <a:rPr lang="ru-RU" sz="1800" b="1" dirty="0" smtClean="0">
                <a:solidFill>
                  <a:schemeClr val="bg1"/>
                </a:solidFill>
              </a:rPr>
              <a:t>3365</a:t>
            </a:r>
          </a:p>
          <a:p>
            <a:endParaRPr lang="ru-RU" sz="18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0173770"/>
              </p:ext>
            </p:extLst>
          </p:nvPr>
        </p:nvGraphicFramePr>
        <p:xfrm>
          <a:off x="2051720" y="1874403"/>
          <a:ext cx="5544616" cy="36428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4616"/>
              </a:tblGrid>
              <a:tr h="3642829"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Результативность</a:t>
                      </a:r>
                      <a:r>
                        <a:rPr lang="ru-RU" sz="1600" b="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надзора (количество выявленных нарушений, отнесённое к количеству проведённых обследований) по итогам 2022 г. составляет </a:t>
                      </a:r>
                      <a:r>
                        <a:rPr lang="ru-RU" sz="1600" b="1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5,6</a:t>
                      </a:r>
                      <a:r>
                        <a:rPr lang="ru-RU" sz="1600" b="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 нарушений на одно обследование.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Нагрузка инспекторского состава </a:t>
                      </a:r>
                      <a:r>
                        <a:rPr lang="ru-RU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отдела промышленного надзора</a:t>
                      </a:r>
                      <a:r>
                        <a:rPr lang="ru-RU" sz="1600" b="0" kern="12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 итогам</a:t>
                      </a:r>
                      <a:r>
                        <a:rPr lang="ru-RU" sz="1600" b="0" kern="12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2022 г. составляет </a:t>
                      </a:r>
                      <a:r>
                        <a:rPr lang="ru-RU" sz="16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600" b="0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проверки в месяц.</a:t>
                      </a:r>
                      <a:endParaRPr lang="ru-RU" sz="1600" b="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C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26830014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20687"/>
          </a:xfrm>
          <a:extLst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 smtClean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7171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810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/>
              <a:t>12</a:t>
            </a:r>
          </a:p>
          <a:p>
            <a:endParaRPr lang="ru-RU" altLang="ru-RU" sz="1600" dirty="0"/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175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3838" y="241373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Скругленный прямоугольник 1"/>
          <p:cNvSpPr>
            <a:spLocks noChangeArrowheads="1"/>
          </p:cNvSpPr>
          <p:nvPr/>
        </p:nvSpPr>
        <p:spPr bwMode="auto">
          <a:xfrm>
            <a:off x="688975" y="908720"/>
            <a:ext cx="7843838" cy="99459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b="1" dirty="0" smtClean="0">
              <a:solidFill>
                <a:srgbClr val="002060"/>
              </a:solidFill>
            </a:endParaRPr>
          </a:p>
          <a:p>
            <a:pPr algn="ctr" eaLnBrk="1" hangingPunct="1"/>
            <a:r>
              <a:rPr lang="ru-RU" altLang="ru-RU" sz="2000" b="1" dirty="0" smtClean="0">
                <a:solidFill>
                  <a:srgbClr val="002060"/>
                </a:solidFill>
              </a:rPr>
              <a:t>По итогам 2022 года</a:t>
            </a:r>
            <a:r>
              <a:rPr lang="en-US" altLang="ru-RU" sz="2000" b="1" dirty="0" smtClean="0">
                <a:solidFill>
                  <a:srgbClr val="002060"/>
                </a:solidFill>
              </a:rPr>
              <a:t> :</a:t>
            </a:r>
            <a:endParaRPr lang="ru-RU" altLang="ru-RU" sz="2000" b="1" dirty="0" smtClean="0">
              <a:solidFill>
                <a:srgbClr val="002060"/>
              </a:solidFill>
            </a:endParaRPr>
          </a:p>
          <a:p>
            <a:pPr algn="ctr" eaLnBrk="1" hangingPunct="1"/>
            <a:endParaRPr lang="ru-RU" altLang="ru-RU" sz="2400" b="1" dirty="0" smtClean="0">
              <a:solidFill>
                <a:srgbClr val="002060"/>
              </a:solidFill>
            </a:endParaRPr>
          </a:p>
          <a:p>
            <a:pPr algn="ctr" eaLnBrk="1" hangingPunct="1">
              <a:spcBef>
                <a:spcPts val="2400"/>
              </a:spcBef>
            </a:pPr>
            <a:endParaRPr lang="ru-RU" altLang="ru-RU" b="1" dirty="0">
              <a:solidFill>
                <a:srgbClr val="C00000"/>
              </a:solidFill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6553200" y="3350567"/>
            <a:ext cx="914400" cy="89943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>
                <a:solidFill>
                  <a:schemeClr val="bg1"/>
                </a:solidFill>
              </a:rPr>
              <a:t>п</a:t>
            </a:r>
            <a:r>
              <a:rPr lang="ru-RU" sz="1800" b="1" dirty="0" smtClean="0">
                <a:solidFill>
                  <a:schemeClr val="bg1"/>
                </a:solidFill>
              </a:rPr>
              <a:t>роверено </a:t>
            </a:r>
          </a:p>
          <a:p>
            <a:pPr algn="ctr"/>
            <a:r>
              <a:rPr lang="ru-RU" sz="1800" b="1" dirty="0" smtClean="0">
                <a:solidFill>
                  <a:schemeClr val="bg1"/>
                </a:solidFill>
              </a:rPr>
              <a:t>3365</a:t>
            </a:r>
          </a:p>
          <a:p>
            <a:endParaRPr lang="ru-RU" sz="1800" b="1" dirty="0">
              <a:solidFill>
                <a:srgbClr val="002060"/>
              </a:solidFill>
            </a:endParaRPr>
          </a:p>
        </p:txBody>
      </p:sp>
      <p:graphicFrame>
        <p:nvGraphicFramePr>
          <p:cNvPr id="20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691152976"/>
              </p:ext>
            </p:extLst>
          </p:nvPr>
        </p:nvGraphicFramePr>
        <p:xfrm>
          <a:off x="1763688" y="2276872"/>
          <a:ext cx="5995987" cy="3597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559191693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026096" cy="4762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/>
              <a:t>13</a:t>
            </a:r>
            <a:endParaRPr lang="ru-RU" altLang="ru-RU" sz="1600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35453" y="211473"/>
            <a:ext cx="7772400" cy="549275"/>
          </a:xfrm>
          <a:extLst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 smtClean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8" name="Line 2"/>
          <p:cNvSpPr>
            <a:spLocks noChangeShapeType="1"/>
          </p:cNvSpPr>
          <p:nvPr/>
        </p:nvSpPr>
        <p:spPr bwMode="auto">
          <a:xfrm flipV="1">
            <a:off x="0" y="908720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4343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9380" y="244812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4" name="Скругленный прямоугольник 1"/>
          <p:cNvSpPr>
            <a:spLocks noChangeArrowheads="1"/>
          </p:cNvSpPr>
          <p:nvPr/>
        </p:nvSpPr>
        <p:spPr bwMode="auto">
          <a:xfrm>
            <a:off x="674517" y="1043854"/>
            <a:ext cx="8047038" cy="1161517"/>
          </a:xfrm>
          <a:prstGeom prst="rect">
            <a:avLst/>
          </a:prstGeom>
          <a:ln>
            <a:solidFill>
              <a:schemeClr val="bg1"/>
            </a:solidFill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000" b="1" dirty="0">
                <a:solidFill>
                  <a:srgbClr val="002060"/>
                </a:solidFill>
              </a:rPr>
              <a:t>По состоянию на </a:t>
            </a:r>
            <a:r>
              <a:rPr lang="ru-RU" altLang="ru-RU" sz="2000" b="1" dirty="0" smtClean="0">
                <a:solidFill>
                  <a:srgbClr val="002060"/>
                </a:solidFill>
              </a:rPr>
              <a:t>01.01.2022 60 организаций </a:t>
            </a:r>
            <a:r>
              <a:rPr lang="ru-RU" altLang="ru-RU" sz="2000" b="1" dirty="0">
                <a:solidFill>
                  <a:srgbClr val="002060"/>
                </a:solidFill>
              </a:rPr>
              <a:t>осуществляли деятельность без соответствующей </a:t>
            </a:r>
            <a:r>
              <a:rPr lang="ru-RU" altLang="ru-RU" sz="2000" b="1" dirty="0" smtClean="0">
                <a:solidFill>
                  <a:srgbClr val="002060"/>
                </a:solidFill>
              </a:rPr>
              <a:t>лицензии.</a:t>
            </a:r>
            <a:endParaRPr lang="ru-RU" altLang="ru-RU" sz="2000" b="1" dirty="0">
              <a:solidFill>
                <a:srgbClr val="002060"/>
              </a:solidFill>
            </a:endParaRPr>
          </a:p>
        </p:txBody>
      </p:sp>
      <p:sp>
        <p:nvSpPr>
          <p:cNvPr id="8" name="Полилиния 7"/>
          <p:cNvSpPr/>
          <p:nvPr/>
        </p:nvSpPr>
        <p:spPr>
          <a:xfrm>
            <a:off x="308464" y="2247242"/>
            <a:ext cx="8527072" cy="788446"/>
          </a:xfrm>
          <a:custGeom>
            <a:avLst/>
            <a:gdLst>
              <a:gd name="connsiteX0" fmla="*/ 0 w 3208441"/>
              <a:gd name="connsiteY0" fmla="*/ 106927 h 641561"/>
              <a:gd name="connsiteX1" fmla="*/ 106927 w 3208441"/>
              <a:gd name="connsiteY1" fmla="*/ 0 h 641561"/>
              <a:gd name="connsiteX2" fmla="*/ 3101514 w 3208441"/>
              <a:gd name="connsiteY2" fmla="*/ 0 h 641561"/>
              <a:gd name="connsiteX3" fmla="*/ 3208441 w 3208441"/>
              <a:gd name="connsiteY3" fmla="*/ 106927 h 641561"/>
              <a:gd name="connsiteX4" fmla="*/ 3208441 w 3208441"/>
              <a:gd name="connsiteY4" fmla="*/ 534634 h 641561"/>
              <a:gd name="connsiteX5" fmla="*/ 3101514 w 3208441"/>
              <a:gd name="connsiteY5" fmla="*/ 641561 h 641561"/>
              <a:gd name="connsiteX6" fmla="*/ 106927 w 3208441"/>
              <a:gd name="connsiteY6" fmla="*/ 641561 h 641561"/>
              <a:gd name="connsiteX7" fmla="*/ 0 w 3208441"/>
              <a:gd name="connsiteY7" fmla="*/ 534634 h 641561"/>
              <a:gd name="connsiteX8" fmla="*/ 0 w 3208441"/>
              <a:gd name="connsiteY8" fmla="*/ 106927 h 641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08441" h="641561">
                <a:moveTo>
                  <a:pt x="0" y="106927"/>
                </a:moveTo>
                <a:cubicBezTo>
                  <a:pt x="0" y="47873"/>
                  <a:pt x="47873" y="0"/>
                  <a:pt x="106927" y="0"/>
                </a:cubicBezTo>
                <a:lnTo>
                  <a:pt x="3101514" y="0"/>
                </a:lnTo>
                <a:cubicBezTo>
                  <a:pt x="3160568" y="0"/>
                  <a:pt x="3208441" y="47873"/>
                  <a:pt x="3208441" y="106927"/>
                </a:cubicBezTo>
                <a:lnTo>
                  <a:pt x="3208441" y="534634"/>
                </a:lnTo>
                <a:cubicBezTo>
                  <a:pt x="3208441" y="593688"/>
                  <a:pt x="3160568" y="641561"/>
                  <a:pt x="3101514" y="641561"/>
                </a:cubicBezTo>
                <a:lnTo>
                  <a:pt x="106927" y="641561"/>
                </a:lnTo>
                <a:cubicBezTo>
                  <a:pt x="47873" y="641561"/>
                  <a:pt x="0" y="593688"/>
                  <a:pt x="0" y="534634"/>
                </a:cubicBezTo>
                <a:lnTo>
                  <a:pt x="0" y="106927"/>
                </a:lnTo>
                <a:close/>
              </a:path>
            </a:pathLst>
          </a:custGeom>
          <a:gradFill rotWithShape="0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70287" tIns="61798" rIns="61798" bIns="61798" numCol="1" spcCol="1270" anchor="ctr" anchorCtr="0">
            <a:noAutofit/>
          </a:bodyPr>
          <a:lstStyle/>
          <a:p>
            <a:pPr lvl="0"/>
            <a:r>
              <a:rPr lang="ru-RU" sz="1600" dirty="0" smtClean="0"/>
              <a:t>В </a:t>
            </a:r>
            <a:r>
              <a:rPr lang="ru-RU" sz="1600" dirty="0"/>
              <a:t>адрес </a:t>
            </a:r>
            <a:r>
              <a:rPr lang="ru-RU" sz="1600" dirty="0" smtClean="0"/>
              <a:t>60 предприятий</a:t>
            </a:r>
            <a:r>
              <a:rPr lang="ru-RU" sz="1600" dirty="0"/>
              <a:t>, эксплуатирующих ОПО без </a:t>
            </a:r>
            <a:r>
              <a:rPr lang="ru-RU" sz="1600" dirty="0" smtClean="0"/>
              <a:t>лицензии, были объявлены </a:t>
            </a:r>
            <a:r>
              <a:rPr lang="ru-RU" sz="1600" dirty="0"/>
              <a:t>предостережения о недопустимости нарушения обязательных требований</a:t>
            </a:r>
          </a:p>
        </p:txBody>
      </p:sp>
      <p:sp>
        <p:nvSpPr>
          <p:cNvPr id="11" name="Полилиния 10"/>
          <p:cNvSpPr/>
          <p:nvPr/>
        </p:nvSpPr>
        <p:spPr>
          <a:xfrm>
            <a:off x="308464" y="3651504"/>
            <a:ext cx="8527072" cy="1159841"/>
          </a:xfrm>
          <a:custGeom>
            <a:avLst/>
            <a:gdLst>
              <a:gd name="connsiteX0" fmla="*/ 0 w 3208441"/>
              <a:gd name="connsiteY0" fmla="*/ 106927 h 641561"/>
              <a:gd name="connsiteX1" fmla="*/ 106927 w 3208441"/>
              <a:gd name="connsiteY1" fmla="*/ 0 h 641561"/>
              <a:gd name="connsiteX2" fmla="*/ 3101514 w 3208441"/>
              <a:gd name="connsiteY2" fmla="*/ 0 h 641561"/>
              <a:gd name="connsiteX3" fmla="*/ 3208441 w 3208441"/>
              <a:gd name="connsiteY3" fmla="*/ 106927 h 641561"/>
              <a:gd name="connsiteX4" fmla="*/ 3208441 w 3208441"/>
              <a:gd name="connsiteY4" fmla="*/ 534634 h 641561"/>
              <a:gd name="connsiteX5" fmla="*/ 3101514 w 3208441"/>
              <a:gd name="connsiteY5" fmla="*/ 641561 h 641561"/>
              <a:gd name="connsiteX6" fmla="*/ 106927 w 3208441"/>
              <a:gd name="connsiteY6" fmla="*/ 641561 h 641561"/>
              <a:gd name="connsiteX7" fmla="*/ 0 w 3208441"/>
              <a:gd name="connsiteY7" fmla="*/ 534634 h 641561"/>
              <a:gd name="connsiteX8" fmla="*/ 0 w 3208441"/>
              <a:gd name="connsiteY8" fmla="*/ 106927 h 641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08441" h="641561">
                <a:moveTo>
                  <a:pt x="0" y="106927"/>
                </a:moveTo>
                <a:cubicBezTo>
                  <a:pt x="0" y="47873"/>
                  <a:pt x="47873" y="0"/>
                  <a:pt x="106927" y="0"/>
                </a:cubicBezTo>
                <a:lnTo>
                  <a:pt x="3101514" y="0"/>
                </a:lnTo>
                <a:cubicBezTo>
                  <a:pt x="3160568" y="0"/>
                  <a:pt x="3208441" y="47873"/>
                  <a:pt x="3208441" y="106927"/>
                </a:cubicBezTo>
                <a:lnTo>
                  <a:pt x="3208441" y="534634"/>
                </a:lnTo>
                <a:cubicBezTo>
                  <a:pt x="3208441" y="593688"/>
                  <a:pt x="3160568" y="641561"/>
                  <a:pt x="3101514" y="641561"/>
                </a:cubicBezTo>
                <a:lnTo>
                  <a:pt x="106927" y="641561"/>
                </a:lnTo>
                <a:cubicBezTo>
                  <a:pt x="47873" y="641561"/>
                  <a:pt x="0" y="593688"/>
                  <a:pt x="0" y="534634"/>
                </a:cubicBezTo>
                <a:lnTo>
                  <a:pt x="0" y="106927"/>
                </a:lnTo>
                <a:close/>
              </a:path>
            </a:pathLst>
          </a:custGeom>
          <a:gradFill rotWithShape="0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70287" tIns="61798" rIns="61798" bIns="61798" numCol="1" spcCol="1270" anchor="ctr" anchorCtr="0">
            <a:noAutofit/>
          </a:bodyPr>
          <a:lstStyle/>
          <a:p>
            <a:pPr lvl="0"/>
            <a:r>
              <a:rPr lang="ru-RU" sz="1600" dirty="0" smtClean="0"/>
              <a:t>В </a:t>
            </a:r>
            <a:r>
              <a:rPr lang="ru-RU" sz="1600" dirty="0"/>
              <a:t>отношении организаций проведено 29 внеплановых контрольных (надзорных) мероприятий, по результатам которых применялись меры административного воздействия, в том числе в виде административного приостановления </a:t>
            </a:r>
            <a:r>
              <a:rPr lang="ru-RU" sz="1600" dirty="0" smtClean="0"/>
              <a:t>деятельности</a:t>
            </a:r>
            <a:endParaRPr lang="ru-RU" sz="1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98045" y="2340504"/>
            <a:ext cx="364503" cy="578572"/>
          </a:xfrm>
          <a:prstGeom prst="rect">
            <a:avLst/>
          </a:prstGeom>
          <a:blipFill rotWithShape="1">
            <a:blip r:embed="rId3" cstate="print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Прямоугольник 14"/>
          <p:cNvSpPr/>
          <p:nvPr/>
        </p:nvSpPr>
        <p:spPr>
          <a:xfrm>
            <a:off x="491695" y="3942138"/>
            <a:ext cx="364503" cy="578572"/>
          </a:xfrm>
          <a:prstGeom prst="rect">
            <a:avLst/>
          </a:prstGeom>
          <a:blipFill rotWithShape="1">
            <a:blip r:embed="rId3" cstate="print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Полилиния 16"/>
          <p:cNvSpPr/>
          <p:nvPr/>
        </p:nvSpPr>
        <p:spPr>
          <a:xfrm>
            <a:off x="308464" y="5250812"/>
            <a:ext cx="8527072" cy="1130938"/>
          </a:xfrm>
          <a:custGeom>
            <a:avLst/>
            <a:gdLst>
              <a:gd name="connsiteX0" fmla="*/ 0 w 3208441"/>
              <a:gd name="connsiteY0" fmla="*/ 106927 h 641561"/>
              <a:gd name="connsiteX1" fmla="*/ 106927 w 3208441"/>
              <a:gd name="connsiteY1" fmla="*/ 0 h 641561"/>
              <a:gd name="connsiteX2" fmla="*/ 3101514 w 3208441"/>
              <a:gd name="connsiteY2" fmla="*/ 0 h 641561"/>
              <a:gd name="connsiteX3" fmla="*/ 3208441 w 3208441"/>
              <a:gd name="connsiteY3" fmla="*/ 106927 h 641561"/>
              <a:gd name="connsiteX4" fmla="*/ 3208441 w 3208441"/>
              <a:gd name="connsiteY4" fmla="*/ 534634 h 641561"/>
              <a:gd name="connsiteX5" fmla="*/ 3101514 w 3208441"/>
              <a:gd name="connsiteY5" fmla="*/ 641561 h 641561"/>
              <a:gd name="connsiteX6" fmla="*/ 106927 w 3208441"/>
              <a:gd name="connsiteY6" fmla="*/ 641561 h 641561"/>
              <a:gd name="connsiteX7" fmla="*/ 0 w 3208441"/>
              <a:gd name="connsiteY7" fmla="*/ 534634 h 641561"/>
              <a:gd name="connsiteX8" fmla="*/ 0 w 3208441"/>
              <a:gd name="connsiteY8" fmla="*/ 106927 h 641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208441" h="641561">
                <a:moveTo>
                  <a:pt x="0" y="106927"/>
                </a:moveTo>
                <a:cubicBezTo>
                  <a:pt x="0" y="47873"/>
                  <a:pt x="47873" y="0"/>
                  <a:pt x="106927" y="0"/>
                </a:cubicBezTo>
                <a:lnTo>
                  <a:pt x="3101514" y="0"/>
                </a:lnTo>
                <a:cubicBezTo>
                  <a:pt x="3160568" y="0"/>
                  <a:pt x="3208441" y="47873"/>
                  <a:pt x="3208441" y="106927"/>
                </a:cubicBezTo>
                <a:lnTo>
                  <a:pt x="3208441" y="534634"/>
                </a:lnTo>
                <a:cubicBezTo>
                  <a:pt x="3208441" y="593688"/>
                  <a:pt x="3160568" y="641561"/>
                  <a:pt x="3101514" y="641561"/>
                </a:cubicBezTo>
                <a:lnTo>
                  <a:pt x="106927" y="641561"/>
                </a:lnTo>
                <a:cubicBezTo>
                  <a:pt x="47873" y="641561"/>
                  <a:pt x="0" y="593688"/>
                  <a:pt x="0" y="534634"/>
                </a:cubicBezTo>
                <a:lnTo>
                  <a:pt x="0" y="106927"/>
                </a:lnTo>
                <a:close/>
              </a:path>
            </a:pathLst>
          </a:custGeom>
          <a:gradFill rotWithShape="0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70287" tIns="61798" rIns="61798" bIns="61798" numCol="1" spcCol="1270" anchor="ctr" anchorCtr="0">
            <a:noAutofit/>
          </a:bodyPr>
          <a:lstStyle/>
          <a:p>
            <a:pPr lvl="0"/>
            <a:r>
              <a:rPr lang="ru-RU" sz="1600" dirty="0" smtClean="0"/>
              <a:t>В </a:t>
            </a:r>
            <a:r>
              <a:rPr lang="ru-RU" sz="1600" dirty="0"/>
              <a:t>адрес </a:t>
            </a:r>
            <a:r>
              <a:rPr lang="ru-RU" sz="1600" dirty="0" smtClean="0"/>
              <a:t>60 предприятий</a:t>
            </a:r>
            <a:r>
              <a:rPr lang="ru-RU" sz="1600" dirty="0"/>
              <a:t>, эксплуатирующих ОПО без лицензии, направлены письма о принятии мер в органы </a:t>
            </a:r>
            <a:r>
              <a:rPr lang="ru-RU" sz="1600" dirty="0" smtClean="0"/>
              <a:t>прокуратуры, </a:t>
            </a:r>
            <a:r>
              <a:rPr lang="ru-RU" sz="1600" dirty="0"/>
              <a:t>правоохранительные </a:t>
            </a:r>
            <a:r>
              <a:rPr lang="ru-RU" sz="1600" dirty="0" smtClean="0"/>
              <a:t>органы, </a:t>
            </a:r>
            <a:r>
              <a:rPr lang="ru-RU" sz="1600" dirty="0"/>
              <a:t>территориальные органы ФСБ </a:t>
            </a:r>
            <a:r>
              <a:rPr lang="ru-RU" sz="1600" dirty="0" smtClean="0"/>
              <a:t>России, </a:t>
            </a:r>
            <a:r>
              <a:rPr lang="ru-RU" sz="1600" dirty="0"/>
              <a:t>заместителям Председателя Правительства Владимирской и Ивановской </a:t>
            </a:r>
            <a:r>
              <a:rPr lang="ru-RU" sz="1600" dirty="0" smtClean="0"/>
              <a:t>областей</a:t>
            </a:r>
            <a:endParaRPr lang="ru-RU" sz="16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91696" y="5427161"/>
            <a:ext cx="364503" cy="578572"/>
          </a:xfrm>
          <a:prstGeom prst="rect">
            <a:avLst/>
          </a:prstGeom>
          <a:blipFill rotWithShape="1">
            <a:blip r:embed="rId3" cstate="print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xmlns="" val="4220727147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762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/>
              <a:t>14</a:t>
            </a:r>
            <a:endParaRPr lang="ru-RU" altLang="ru-RU" sz="16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27584" y="214412"/>
            <a:ext cx="7772400" cy="549275"/>
          </a:xfrm>
          <a:extLst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 smtClean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151" name="Рисунок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6324" y="238225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2" name="Скругленный прямоугольник 1"/>
          <p:cNvSpPr>
            <a:spLocks noChangeArrowheads="1"/>
          </p:cNvSpPr>
          <p:nvPr/>
        </p:nvSpPr>
        <p:spPr bwMode="auto">
          <a:xfrm>
            <a:off x="1545419" y="904377"/>
            <a:ext cx="6408738" cy="626402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sz="2000" b="1" dirty="0">
              <a:solidFill>
                <a:srgbClr val="002060"/>
              </a:solidFill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308298" y="944663"/>
            <a:ext cx="8527403" cy="4881887"/>
            <a:chOff x="1117492" y="1041368"/>
            <a:chExt cx="7318435" cy="5855294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1117492" y="1041368"/>
              <a:ext cx="7259141" cy="5855294"/>
            </a:xfrm>
            <a:prstGeom prst="rect">
              <a:avLst/>
            </a:prstGeom>
            <a:noFill/>
          </p:spPr>
        </p:sp>
        <p:sp>
          <p:nvSpPr>
            <p:cNvPr id="11" name="Полилиния 10"/>
            <p:cNvSpPr/>
            <p:nvPr/>
          </p:nvSpPr>
          <p:spPr>
            <a:xfrm>
              <a:off x="1154615" y="3969014"/>
              <a:ext cx="7281312" cy="2482354"/>
            </a:xfrm>
            <a:custGeom>
              <a:avLst/>
              <a:gdLst>
                <a:gd name="connsiteX0" fmla="*/ 0 w 6207481"/>
                <a:gd name="connsiteY0" fmla="*/ 77012 h 462070"/>
                <a:gd name="connsiteX1" fmla="*/ 77012 w 6207481"/>
                <a:gd name="connsiteY1" fmla="*/ 0 h 462070"/>
                <a:gd name="connsiteX2" fmla="*/ 6130469 w 6207481"/>
                <a:gd name="connsiteY2" fmla="*/ 0 h 462070"/>
                <a:gd name="connsiteX3" fmla="*/ 6207481 w 6207481"/>
                <a:gd name="connsiteY3" fmla="*/ 77012 h 462070"/>
                <a:gd name="connsiteX4" fmla="*/ 6207481 w 6207481"/>
                <a:gd name="connsiteY4" fmla="*/ 385058 h 462070"/>
                <a:gd name="connsiteX5" fmla="*/ 6130469 w 6207481"/>
                <a:gd name="connsiteY5" fmla="*/ 462070 h 462070"/>
                <a:gd name="connsiteX6" fmla="*/ 77012 w 6207481"/>
                <a:gd name="connsiteY6" fmla="*/ 462070 h 462070"/>
                <a:gd name="connsiteX7" fmla="*/ 0 w 6207481"/>
                <a:gd name="connsiteY7" fmla="*/ 385058 h 462070"/>
                <a:gd name="connsiteX8" fmla="*/ 0 w 6207481"/>
                <a:gd name="connsiteY8" fmla="*/ 77012 h 462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07481" h="462070">
                  <a:moveTo>
                    <a:pt x="0" y="77012"/>
                  </a:moveTo>
                  <a:cubicBezTo>
                    <a:pt x="0" y="34479"/>
                    <a:pt x="34479" y="0"/>
                    <a:pt x="77012" y="0"/>
                  </a:cubicBezTo>
                  <a:lnTo>
                    <a:pt x="6130469" y="0"/>
                  </a:lnTo>
                  <a:cubicBezTo>
                    <a:pt x="6173002" y="0"/>
                    <a:pt x="6207481" y="34479"/>
                    <a:pt x="6207481" y="77012"/>
                  </a:cubicBezTo>
                  <a:lnTo>
                    <a:pt x="6207481" y="385058"/>
                  </a:lnTo>
                  <a:cubicBezTo>
                    <a:pt x="6207481" y="427591"/>
                    <a:pt x="6173002" y="462070"/>
                    <a:pt x="6130469" y="462070"/>
                  </a:cubicBezTo>
                  <a:lnTo>
                    <a:pt x="77012" y="462070"/>
                  </a:lnTo>
                  <a:cubicBezTo>
                    <a:pt x="34479" y="462070"/>
                    <a:pt x="0" y="427591"/>
                    <a:pt x="0" y="385058"/>
                  </a:cubicBezTo>
                  <a:lnTo>
                    <a:pt x="0" y="7701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1525" tIns="53036" rIns="53036" bIns="53036" numCol="1" spcCol="1270" anchor="ctr" anchorCtr="0">
              <a:noAutofit/>
            </a:bodyPr>
            <a:lstStyle/>
            <a:p>
              <a:pPr lvl="0"/>
              <a:r>
                <a:rPr lang="ru-RU" sz="1600" dirty="0"/>
                <a:t>В отношении 1 организации по информации, направленной Управлением, органами прокуратуры в суд направлено заявление в </a:t>
              </a:r>
              <a:r>
                <a:rPr lang="ru-RU" sz="1600" dirty="0" smtClean="0"/>
                <a:t>защиту неопределенного </a:t>
              </a:r>
              <a:r>
                <a:rPr lang="ru-RU" sz="1600" dirty="0"/>
                <a:t>круга </a:t>
              </a:r>
              <a:r>
                <a:rPr lang="ru-RU" sz="1600" dirty="0" smtClean="0"/>
                <a:t>лиц </a:t>
              </a:r>
              <a:r>
                <a:rPr lang="ru-RU" sz="1600" dirty="0"/>
                <a:t>о возложении обязанности устранить нарушения законодательства в области промышленной безопасности при эксплуатации опасного производственного объекта, получить лицензию на эксплуатацию взрывопожароопасных и химически опасных производственных объектов I, II и III класса опасности, запретить эксплуатацию ОПО до устранения нарушений законодательства</a:t>
              </a:r>
              <a:r>
                <a:rPr lang="ru-RU" sz="1600" dirty="0" smtClean="0"/>
                <a:t>.</a:t>
              </a:r>
              <a:endParaRPr lang="ru-RU" sz="1600" dirty="0"/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1154615" y="1041368"/>
              <a:ext cx="7281312" cy="2735991"/>
            </a:xfrm>
            <a:custGeom>
              <a:avLst/>
              <a:gdLst>
                <a:gd name="connsiteX0" fmla="*/ 0 w 3208441"/>
                <a:gd name="connsiteY0" fmla="*/ 106927 h 641561"/>
                <a:gd name="connsiteX1" fmla="*/ 106927 w 3208441"/>
                <a:gd name="connsiteY1" fmla="*/ 0 h 641561"/>
                <a:gd name="connsiteX2" fmla="*/ 3101514 w 3208441"/>
                <a:gd name="connsiteY2" fmla="*/ 0 h 641561"/>
                <a:gd name="connsiteX3" fmla="*/ 3208441 w 3208441"/>
                <a:gd name="connsiteY3" fmla="*/ 106927 h 641561"/>
                <a:gd name="connsiteX4" fmla="*/ 3208441 w 3208441"/>
                <a:gd name="connsiteY4" fmla="*/ 534634 h 641561"/>
                <a:gd name="connsiteX5" fmla="*/ 3101514 w 3208441"/>
                <a:gd name="connsiteY5" fmla="*/ 641561 h 641561"/>
                <a:gd name="connsiteX6" fmla="*/ 106927 w 3208441"/>
                <a:gd name="connsiteY6" fmla="*/ 641561 h 641561"/>
                <a:gd name="connsiteX7" fmla="*/ 0 w 3208441"/>
                <a:gd name="connsiteY7" fmla="*/ 534634 h 641561"/>
                <a:gd name="connsiteX8" fmla="*/ 0 w 3208441"/>
                <a:gd name="connsiteY8" fmla="*/ 106927 h 6415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208441" h="641561">
                  <a:moveTo>
                    <a:pt x="0" y="106927"/>
                  </a:moveTo>
                  <a:cubicBezTo>
                    <a:pt x="0" y="47873"/>
                    <a:pt x="47873" y="0"/>
                    <a:pt x="106927" y="0"/>
                  </a:cubicBezTo>
                  <a:lnTo>
                    <a:pt x="3101514" y="0"/>
                  </a:lnTo>
                  <a:cubicBezTo>
                    <a:pt x="3160568" y="0"/>
                    <a:pt x="3208441" y="47873"/>
                    <a:pt x="3208441" y="106927"/>
                  </a:cubicBezTo>
                  <a:lnTo>
                    <a:pt x="3208441" y="534634"/>
                  </a:lnTo>
                  <a:cubicBezTo>
                    <a:pt x="3208441" y="593688"/>
                    <a:pt x="3160568" y="641561"/>
                    <a:pt x="3101514" y="641561"/>
                  </a:cubicBezTo>
                  <a:lnTo>
                    <a:pt x="106927" y="641561"/>
                  </a:lnTo>
                  <a:cubicBezTo>
                    <a:pt x="47873" y="641561"/>
                    <a:pt x="0" y="593688"/>
                    <a:pt x="0" y="534634"/>
                  </a:cubicBezTo>
                  <a:lnTo>
                    <a:pt x="0" y="10692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1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lt1">
                <a:alpha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70287" tIns="61798" rIns="61798" bIns="61798" numCol="1" spcCol="1270" anchor="ctr" anchorCtr="0">
              <a:noAutofit/>
            </a:bodyPr>
            <a:lstStyle/>
            <a:p>
              <a:pPr lvl="0"/>
              <a:r>
                <a:rPr lang="ru-RU" sz="1600" dirty="0" smtClean="0"/>
                <a:t>Организовано </a:t>
              </a:r>
              <a:r>
                <a:rPr lang="ru-RU" sz="1600" dirty="0"/>
                <a:t>взаимодействие с </a:t>
              </a:r>
              <a:r>
                <a:rPr lang="ru-RU" sz="1600" dirty="0" err="1"/>
                <a:t>ресурсоснабжающими</a:t>
              </a:r>
              <a:r>
                <a:rPr lang="ru-RU" sz="1600" dirty="0"/>
                <a:t> организациями и органами местного самоуправления с целью установления организаций, осуществляющих эксплуатацию опасных производственных объектов. На основании полученной информации новым эксплуатирующим организациям объявлены предостережения о недопустимости нарушения обязательных требований, предложено зарегистрировать объекты в государственном реестре опасных производственных объектов и получить лицензию на осуществление лицензируемого вида деятельности</a:t>
              </a:r>
            </a:p>
          </p:txBody>
        </p:sp>
      </p:grpSp>
      <p:sp>
        <p:nvSpPr>
          <p:cNvPr id="18" name="Прямоугольник 17"/>
          <p:cNvSpPr/>
          <p:nvPr/>
        </p:nvSpPr>
        <p:spPr>
          <a:xfrm>
            <a:off x="624295" y="1692878"/>
            <a:ext cx="406578" cy="690510"/>
          </a:xfrm>
          <a:prstGeom prst="rect">
            <a:avLst/>
          </a:prstGeom>
          <a:blipFill rotWithShape="1">
            <a:blip r:embed="rId4" cstate="print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Прямоугольник 15"/>
          <p:cNvSpPr/>
          <p:nvPr/>
        </p:nvSpPr>
        <p:spPr>
          <a:xfrm>
            <a:off x="598172" y="4075190"/>
            <a:ext cx="406578" cy="690510"/>
          </a:xfrm>
          <a:prstGeom prst="rect">
            <a:avLst/>
          </a:prstGeom>
          <a:blipFill rotWithShape="1">
            <a:blip r:embed="rId4" cstate="print"/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2" name="TextBox 21"/>
          <p:cNvSpPr txBox="1"/>
          <p:nvPr/>
        </p:nvSpPr>
        <p:spPr>
          <a:xfrm>
            <a:off x="467544" y="5687318"/>
            <a:ext cx="8299068" cy="646331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lvl="0" algn="just"/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По итогам 2022 года Управлением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выдано 23 лицензии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на территории Владимирской и Ивановской областей.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8603307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6948264" y="6309320"/>
            <a:ext cx="2026620" cy="40466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/>
              <a:t>15</a:t>
            </a:r>
          </a:p>
          <a:p>
            <a:endParaRPr lang="ru-RU" altLang="ru-RU" sz="16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5"/>
            <a:ext cx="7772400" cy="549275"/>
          </a:xfrm>
          <a:extLst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 smtClean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2223" y="161805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Скругленный прямоугольник 1"/>
          <p:cNvSpPr>
            <a:spLocks noChangeArrowheads="1"/>
          </p:cNvSpPr>
          <p:nvPr/>
        </p:nvSpPr>
        <p:spPr bwMode="auto">
          <a:xfrm>
            <a:off x="323528" y="908720"/>
            <a:ext cx="8496944" cy="720626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Производственный контроль: 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8" name="Скругленный прямоугольник 1"/>
          <p:cNvSpPr>
            <a:spLocks noChangeArrowheads="1"/>
          </p:cNvSpPr>
          <p:nvPr/>
        </p:nvSpPr>
        <p:spPr bwMode="auto">
          <a:xfrm>
            <a:off x="484475" y="5663985"/>
            <a:ext cx="8496944" cy="645335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49509414"/>
              </p:ext>
            </p:extLst>
          </p:nvPr>
        </p:nvGraphicFramePr>
        <p:xfrm>
          <a:off x="1331640" y="1550686"/>
          <a:ext cx="6110287" cy="36661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430508374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6948264" y="6309320"/>
            <a:ext cx="2026620" cy="404664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/>
              <a:t>16</a:t>
            </a:r>
          </a:p>
          <a:p>
            <a:endParaRPr lang="ru-RU" altLang="ru-RU" sz="16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5"/>
            <a:ext cx="7772400" cy="549275"/>
          </a:xfrm>
          <a:extLst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 smtClean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2223" y="161805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Скругленный прямоугольник 1"/>
          <p:cNvSpPr>
            <a:spLocks noChangeArrowheads="1"/>
          </p:cNvSpPr>
          <p:nvPr/>
        </p:nvSpPr>
        <p:spPr bwMode="auto">
          <a:xfrm>
            <a:off x="323528" y="908720"/>
            <a:ext cx="8496944" cy="720626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sz="1600" b="1" dirty="0">
                <a:solidFill>
                  <a:schemeClr val="accent2">
                    <a:lumMod val="50000"/>
                  </a:schemeClr>
                </a:solidFill>
              </a:rPr>
              <a:t>В результате проведенного анализа, основными проблемами</a:t>
            </a:r>
          </a:p>
          <a:p>
            <a:pPr algn="ctr" eaLnBrk="1" hangingPunct="1"/>
            <a:r>
              <a:rPr lang="ru-RU" sz="1600" b="1" dirty="0">
                <a:solidFill>
                  <a:schemeClr val="accent2">
                    <a:lumMod val="50000"/>
                  </a:schemeClr>
                </a:solidFill>
              </a:rPr>
              <a:t>в деятельности эксплуатирующих организаций, связанными с обеспечением промышленной безопасности опасных производственных объектов, являются: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46084" y="2204864"/>
            <a:ext cx="797372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физический износ зданий и сооружений, технических устройств                                           и оборудования, в связи с истекшими сроками эксплуатации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;</a:t>
            </a:r>
          </a:p>
          <a:p>
            <a:pPr lvl="0"/>
            <a:endParaRPr lang="ru-RU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несовершенством систем защиты, блокировок и сигнализации технологического оборудования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невыполнение на предприятиях планов приведения опасных производственных объектов в соответствие с требованиями промышленной безопасности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экономические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причины.</a:t>
            </a:r>
            <a:endParaRPr lang="ru-RU" dirty="0"/>
          </a:p>
        </p:txBody>
      </p:sp>
      <p:sp>
        <p:nvSpPr>
          <p:cNvPr id="8" name="Скругленный прямоугольник 1"/>
          <p:cNvSpPr>
            <a:spLocks noChangeArrowheads="1"/>
          </p:cNvSpPr>
          <p:nvPr/>
        </p:nvSpPr>
        <p:spPr bwMode="auto">
          <a:xfrm>
            <a:off x="484475" y="5663985"/>
            <a:ext cx="8496944" cy="645335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0691427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107186" y="2534737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sz="2400" kern="0" dirty="0">
                <a:solidFill>
                  <a:schemeClr val="accent6"/>
                </a:solidFill>
              </a:rPr>
              <a:t>Благодарю за внимание!</a:t>
            </a:r>
            <a:endParaRPr lang="ru-RU" sz="2400" dirty="0">
              <a:solidFill>
                <a:schemeClr val="accent6"/>
              </a:solidFill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7413" name="Group 36"/>
          <p:cNvGrpSpPr>
            <a:grpSpLocks/>
          </p:cNvGrpSpPr>
          <p:nvPr/>
        </p:nvGrpSpPr>
        <p:grpSpPr bwMode="auto">
          <a:xfrm>
            <a:off x="0" y="152400"/>
            <a:ext cx="9144000" cy="1620838"/>
            <a:chOff x="0" y="-235"/>
            <a:chExt cx="5760" cy="1021"/>
          </a:xfrm>
        </p:grpSpPr>
        <p:sp>
          <p:nvSpPr>
            <p:cNvPr id="1742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7428" name="Picture 41" descr="fsetan_emblema2007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20687"/>
          </a:xfrm>
          <a:extLst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 smtClean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7171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810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/>
              <a:t>2</a:t>
            </a:r>
          </a:p>
          <a:p>
            <a:endParaRPr lang="ru-RU" altLang="ru-RU" sz="1600" dirty="0"/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175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3838" y="241373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Скругленный прямоугольник 1"/>
          <p:cNvSpPr>
            <a:spLocks noChangeArrowheads="1"/>
          </p:cNvSpPr>
          <p:nvPr/>
        </p:nvSpPr>
        <p:spPr bwMode="auto">
          <a:xfrm>
            <a:off x="688975" y="908720"/>
            <a:ext cx="7843838" cy="99459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b="1" dirty="0" smtClean="0">
              <a:solidFill>
                <a:srgbClr val="002060"/>
              </a:solidFill>
            </a:endParaRPr>
          </a:p>
          <a:p>
            <a:pPr algn="ctr" eaLnBrk="1" hangingPunct="1"/>
            <a:r>
              <a:rPr lang="ru-RU" altLang="ru-RU" sz="2400" b="1" dirty="0" smtClean="0">
                <a:solidFill>
                  <a:srgbClr val="002060"/>
                </a:solidFill>
              </a:rPr>
              <a:t>1410 поднадзорных организаций</a:t>
            </a:r>
            <a:r>
              <a:rPr lang="en-US" altLang="ru-RU" sz="2400" b="1" dirty="0" smtClean="0">
                <a:solidFill>
                  <a:srgbClr val="002060"/>
                </a:solidFill>
              </a:rPr>
              <a:t>:</a:t>
            </a:r>
            <a:endParaRPr lang="ru-RU" altLang="ru-RU" sz="2400" b="1" dirty="0" smtClean="0">
              <a:solidFill>
                <a:srgbClr val="002060"/>
              </a:solidFill>
            </a:endParaRPr>
          </a:p>
          <a:p>
            <a:pPr algn="ctr" eaLnBrk="1" hangingPunct="1"/>
            <a:endParaRPr lang="ru-RU" altLang="ru-RU" sz="2400" b="1" dirty="0" smtClean="0">
              <a:solidFill>
                <a:srgbClr val="002060"/>
              </a:solidFill>
            </a:endParaRPr>
          </a:p>
          <a:p>
            <a:pPr algn="ctr" eaLnBrk="1" hangingPunct="1">
              <a:spcBef>
                <a:spcPts val="2400"/>
              </a:spcBef>
            </a:pPr>
            <a:endParaRPr lang="ru-RU" altLang="ru-RU" b="1" dirty="0">
              <a:solidFill>
                <a:srgbClr val="C00000"/>
              </a:solidFill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6553200" y="3350567"/>
            <a:ext cx="914400" cy="89943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>
                <a:solidFill>
                  <a:schemeClr val="bg1"/>
                </a:solidFill>
              </a:rPr>
              <a:t>п</a:t>
            </a:r>
            <a:r>
              <a:rPr lang="ru-RU" sz="1800" b="1" dirty="0" smtClean="0">
                <a:solidFill>
                  <a:schemeClr val="bg1"/>
                </a:solidFill>
              </a:rPr>
              <a:t>роверено </a:t>
            </a:r>
          </a:p>
          <a:p>
            <a:pPr algn="ctr"/>
            <a:r>
              <a:rPr lang="ru-RU" sz="1800" b="1" dirty="0" smtClean="0">
                <a:solidFill>
                  <a:schemeClr val="bg1"/>
                </a:solidFill>
              </a:rPr>
              <a:t>3365</a:t>
            </a:r>
          </a:p>
          <a:p>
            <a:endParaRPr lang="ru-RU" sz="1800" b="1" dirty="0">
              <a:solidFill>
                <a:srgbClr val="002060"/>
              </a:solidFill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37471586"/>
              </p:ext>
            </p:extLst>
          </p:nvPr>
        </p:nvGraphicFramePr>
        <p:xfrm>
          <a:off x="827397" y="2157793"/>
          <a:ext cx="7489205" cy="3284984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680753"/>
                <a:gridCol w="2808452"/>
              </a:tblGrid>
              <a:tr h="720080">
                <a:tc>
                  <a:txBody>
                    <a:bodyPr/>
                    <a:lstStyle/>
                    <a:p>
                      <a:pPr algn="l"/>
                      <a:r>
                        <a:rPr lang="ru-RU" sz="2000" baseline="0" dirty="0" smtClean="0">
                          <a:solidFill>
                            <a:srgbClr val="000066"/>
                          </a:solidFill>
                        </a:rPr>
                        <a:t>   </a:t>
                      </a:r>
                      <a:r>
                        <a:rPr lang="en-US" sz="2000" b="1" baseline="0" dirty="0" smtClean="0">
                          <a:solidFill>
                            <a:srgbClr val="000066"/>
                          </a:solidFill>
                        </a:rPr>
                        <a:t>II </a:t>
                      </a:r>
                      <a:r>
                        <a:rPr lang="ru-RU" sz="2000" b="1" baseline="0" dirty="0" smtClean="0">
                          <a:solidFill>
                            <a:srgbClr val="000066"/>
                          </a:solidFill>
                        </a:rPr>
                        <a:t>класс опасности </a:t>
                      </a:r>
                      <a:endParaRPr lang="ru-RU" sz="2000" b="1" baseline="0" dirty="0">
                        <a:solidFill>
                          <a:srgbClr val="000066"/>
                        </a:solidFill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ru-RU" sz="20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ru-RU" sz="2000" b="1" kern="1200" baseline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855722">
                <a:tc>
                  <a:txBody>
                    <a:bodyPr/>
                    <a:lstStyle/>
                    <a:p>
                      <a:pPr algn="l"/>
                      <a:r>
                        <a:rPr lang="ru-RU" sz="2000" b="1" baseline="0" dirty="0" smtClean="0">
                          <a:solidFill>
                            <a:srgbClr val="000066"/>
                          </a:solidFill>
                        </a:rPr>
                        <a:t>   </a:t>
                      </a:r>
                      <a:r>
                        <a:rPr lang="en-US" sz="2000" b="1" baseline="0" dirty="0" smtClean="0">
                          <a:solidFill>
                            <a:srgbClr val="000066"/>
                          </a:solidFill>
                        </a:rPr>
                        <a:t>III </a:t>
                      </a:r>
                      <a:r>
                        <a:rPr lang="ru-RU" sz="2000" b="1" baseline="0" dirty="0" smtClean="0">
                          <a:solidFill>
                            <a:srgbClr val="000066"/>
                          </a:solidFill>
                        </a:rPr>
                        <a:t>класс опасности</a:t>
                      </a:r>
                      <a:endParaRPr lang="ru-RU" sz="2000" b="1" baseline="0" dirty="0">
                        <a:solidFill>
                          <a:srgbClr val="000066"/>
                        </a:solidFill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lang="ru-RU" sz="20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1 724</a:t>
                      </a:r>
                      <a:endParaRPr lang="ru-RU" sz="2000" b="1" kern="1200" baseline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800462">
                <a:tc>
                  <a:txBody>
                    <a:bodyPr/>
                    <a:lstStyle/>
                    <a:p>
                      <a:pPr algn="l"/>
                      <a:r>
                        <a:rPr lang="ru-RU" sz="2000" b="1" baseline="0" dirty="0" smtClean="0">
                          <a:solidFill>
                            <a:srgbClr val="000066"/>
                          </a:solidFill>
                        </a:rPr>
                        <a:t>   </a:t>
                      </a:r>
                      <a:r>
                        <a:rPr lang="en-US" sz="2000" b="1" baseline="0" dirty="0" smtClean="0">
                          <a:solidFill>
                            <a:srgbClr val="000066"/>
                          </a:solidFill>
                        </a:rPr>
                        <a:t>IV</a:t>
                      </a:r>
                      <a:r>
                        <a:rPr lang="ru-RU" sz="2000" b="1" baseline="0" dirty="0" smtClean="0">
                          <a:solidFill>
                            <a:srgbClr val="000066"/>
                          </a:solidFill>
                        </a:rPr>
                        <a:t> класс опасности</a:t>
                      </a:r>
                      <a:endParaRPr lang="ru-RU" sz="2000" b="1" baseline="0" dirty="0">
                        <a:solidFill>
                          <a:srgbClr val="000066"/>
                        </a:solidFill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    1 059</a:t>
                      </a:r>
                      <a:endParaRPr lang="ru-RU" sz="2000" b="1" kern="1200" baseline="0" dirty="0" smtClean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908720">
                <a:tc>
                  <a:txBody>
                    <a:bodyPr/>
                    <a:lstStyle/>
                    <a:p>
                      <a:pPr algn="l"/>
                      <a:r>
                        <a:rPr lang="ru-RU" sz="2000" b="1" baseline="0" dirty="0" smtClean="0">
                          <a:solidFill>
                            <a:srgbClr val="000066"/>
                          </a:solidFill>
                        </a:rPr>
                        <a:t>   ВСЕГО:</a:t>
                      </a:r>
                      <a:endParaRPr lang="ru-RU" sz="2000" b="1" baseline="0" dirty="0">
                        <a:solidFill>
                          <a:srgbClr val="000066"/>
                        </a:solidFill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20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r>
                        <a:rPr lang="ru-RU" sz="20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20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792</a:t>
                      </a:r>
                      <a:endParaRPr lang="ru-RU" sz="2000" b="1" kern="1200" baseline="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762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/>
              <a:t>3</a:t>
            </a: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102" name="Рисунок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1681" y="27215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20202563"/>
              </p:ext>
            </p:extLst>
          </p:nvPr>
        </p:nvGraphicFramePr>
        <p:xfrm>
          <a:off x="979684" y="2038861"/>
          <a:ext cx="7489825" cy="3036418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681141"/>
                <a:gridCol w="2808684"/>
              </a:tblGrid>
              <a:tr h="996287">
                <a:tc>
                  <a:txBody>
                    <a:bodyPr/>
                    <a:lstStyle/>
                    <a:p>
                      <a:pPr algn="ctr"/>
                      <a:r>
                        <a:rPr lang="ru-RU" sz="2000" b="0" baseline="0" dirty="0" smtClean="0">
                          <a:solidFill>
                            <a:srgbClr val="000066"/>
                          </a:solidFill>
                        </a:rPr>
                        <a:t>Несчастные случаи </a:t>
                      </a:r>
                      <a:endParaRPr lang="ru-RU" sz="2000" b="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0" kern="1200" baseline="0" dirty="0" smtClean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Не зарегистрировано</a:t>
                      </a:r>
                      <a:endParaRPr lang="ru-RU" sz="2000" b="0" kern="1200" baseline="0" dirty="0">
                        <a:solidFill>
                          <a:srgbClr val="0000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F9"/>
                    </a:solidFill>
                  </a:tcPr>
                </a:tc>
              </a:tr>
              <a:tr h="92512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0" kern="1200" baseline="0" dirty="0" smtClean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Аварии</a:t>
                      </a:r>
                      <a:endParaRPr lang="ru-RU" sz="2000" b="0" kern="1200" baseline="0" dirty="0">
                        <a:solidFill>
                          <a:srgbClr val="0000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C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0" kern="1200" baseline="0" dirty="0" smtClean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2000" b="0" kern="1200" baseline="0" dirty="0">
                        <a:solidFill>
                          <a:srgbClr val="0000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CFF"/>
                    </a:solidFill>
                  </a:tcPr>
                </a:tc>
              </a:tr>
              <a:tr h="1115007">
                <a:tc>
                  <a:txBody>
                    <a:bodyPr/>
                    <a:lstStyle/>
                    <a:p>
                      <a:pPr algn="ctr"/>
                      <a:r>
                        <a:rPr lang="ru-RU" sz="2000" baseline="0" dirty="0" smtClean="0">
                          <a:solidFill>
                            <a:srgbClr val="000066"/>
                          </a:solidFill>
                        </a:rPr>
                        <a:t>Инциденты</a:t>
                      </a:r>
                      <a:endParaRPr lang="ru-RU" sz="200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0" kern="1200" baseline="0" dirty="0" smtClean="0">
                          <a:solidFill>
                            <a:srgbClr val="000066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ru-RU" sz="2400" b="0" kern="1200" baseline="0" dirty="0">
                        <a:solidFill>
                          <a:srgbClr val="0000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43" marB="4574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7F7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13459" y="216694"/>
            <a:ext cx="7772400" cy="549275"/>
          </a:xfrm>
          <a:extLst/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sp>
        <p:nvSpPr>
          <p:cNvPr id="4118" name="Скругленный прямоугольник 1"/>
          <p:cNvSpPr>
            <a:spLocks noChangeArrowheads="1"/>
          </p:cNvSpPr>
          <p:nvPr/>
        </p:nvSpPr>
        <p:spPr bwMode="auto">
          <a:xfrm>
            <a:off x="713460" y="1076435"/>
            <a:ext cx="7772400" cy="64770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altLang="ru-RU" sz="2000" b="1" dirty="0" smtClean="0">
                <a:solidFill>
                  <a:srgbClr val="002060"/>
                </a:solidFill>
              </a:rPr>
              <a:t>Аварии, несчастные случаи, инциденты</a:t>
            </a:r>
            <a:r>
              <a:rPr lang="en-US" altLang="ru-RU" sz="2000" b="1" dirty="0" smtClean="0">
                <a:solidFill>
                  <a:srgbClr val="002060"/>
                </a:solidFill>
              </a:rPr>
              <a:t>:</a:t>
            </a:r>
            <a:endParaRPr lang="ru-RU" altLang="ru-RU" sz="2000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20687"/>
          </a:xfrm>
          <a:extLst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 smtClean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7171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810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/>
              <a:t>4</a:t>
            </a:r>
          </a:p>
          <a:p>
            <a:endParaRPr lang="ru-RU" altLang="ru-RU" sz="1600" dirty="0"/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175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3838" y="241373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Скругленный прямоугольник 1"/>
          <p:cNvSpPr>
            <a:spLocks noChangeArrowheads="1"/>
          </p:cNvSpPr>
          <p:nvPr/>
        </p:nvSpPr>
        <p:spPr bwMode="auto">
          <a:xfrm>
            <a:off x="6084168" y="3302990"/>
            <a:ext cx="7843838" cy="99459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b="1" dirty="0" smtClean="0">
              <a:solidFill>
                <a:srgbClr val="002060"/>
              </a:solidFill>
            </a:endParaRPr>
          </a:p>
          <a:p>
            <a:pPr algn="ctr" eaLnBrk="1" hangingPunct="1"/>
            <a:endParaRPr lang="ru-RU" altLang="ru-RU" sz="2400" b="1" dirty="0" smtClean="0">
              <a:solidFill>
                <a:srgbClr val="002060"/>
              </a:solidFill>
            </a:endParaRPr>
          </a:p>
          <a:p>
            <a:pPr algn="ctr" eaLnBrk="1" hangingPunct="1">
              <a:spcBef>
                <a:spcPts val="2400"/>
              </a:spcBef>
            </a:pPr>
            <a:endParaRPr lang="ru-RU" altLang="ru-RU" b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2267744" y="6093296"/>
            <a:ext cx="4675584" cy="432048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39752" y="6140043"/>
            <a:ext cx="46035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Количество инцидентов увеличилось на 53</a:t>
            </a:r>
            <a:r>
              <a:rPr lang="en-US" sz="1600" dirty="0" smtClean="0"/>
              <a:t>%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graphicFrame>
        <p:nvGraphicFramePr>
          <p:cNvPr id="16" name="Диаграмма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545938415"/>
              </p:ext>
            </p:extLst>
          </p:nvPr>
        </p:nvGraphicFramePr>
        <p:xfrm>
          <a:off x="1785937" y="1593056"/>
          <a:ext cx="5572125" cy="3671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877084137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20687"/>
          </a:xfrm>
          <a:extLst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 smtClean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7171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810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/>
              <a:t>5</a:t>
            </a:r>
          </a:p>
          <a:p>
            <a:endParaRPr lang="ru-RU" altLang="ru-RU" sz="1600" dirty="0"/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175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3838" y="241373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Скругленный прямоугольник 1"/>
          <p:cNvSpPr>
            <a:spLocks noChangeArrowheads="1"/>
          </p:cNvSpPr>
          <p:nvPr/>
        </p:nvSpPr>
        <p:spPr bwMode="auto">
          <a:xfrm>
            <a:off x="688975" y="908720"/>
            <a:ext cx="7843838" cy="99459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b="1" dirty="0" smtClean="0">
              <a:solidFill>
                <a:srgbClr val="002060"/>
              </a:solidFill>
            </a:endParaRPr>
          </a:p>
          <a:p>
            <a:pPr algn="ctr" eaLnBrk="1" hangingPunct="1"/>
            <a:r>
              <a:rPr lang="ru-RU" altLang="ru-RU" sz="2400" b="1" dirty="0" smtClean="0">
                <a:solidFill>
                  <a:srgbClr val="002060"/>
                </a:solidFill>
              </a:rPr>
              <a:t>Плановые проверки </a:t>
            </a:r>
            <a:r>
              <a:rPr lang="en-US" altLang="ru-RU" sz="2400" b="1" dirty="0" smtClean="0">
                <a:solidFill>
                  <a:srgbClr val="002060"/>
                </a:solidFill>
              </a:rPr>
              <a:t>:</a:t>
            </a:r>
            <a:endParaRPr lang="ru-RU" altLang="ru-RU" sz="2400" b="1" dirty="0" smtClean="0">
              <a:solidFill>
                <a:srgbClr val="002060"/>
              </a:solidFill>
            </a:endParaRPr>
          </a:p>
          <a:p>
            <a:pPr algn="ctr" eaLnBrk="1" hangingPunct="1">
              <a:spcBef>
                <a:spcPts val="2400"/>
              </a:spcBef>
            </a:pPr>
            <a:endParaRPr lang="ru-RU" altLang="ru-RU" b="1" dirty="0">
              <a:solidFill>
                <a:srgbClr val="C00000"/>
              </a:solidFill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6553200" y="3350567"/>
            <a:ext cx="914400" cy="89943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>
                <a:solidFill>
                  <a:schemeClr val="bg1"/>
                </a:solidFill>
              </a:rPr>
              <a:t>п</a:t>
            </a:r>
            <a:r>
              <a:rPr lang="ru-RU" sz="1800" b="1" dirty="0" smtClean="0">
                <a:solidFill>
                  <a:schemeClr val="bg1"/>
                </a:solidFill>
              </a:rPr>
              <a:t>роверено </a:t>
            </a:r>
          </a:p>
          <a:p>
            <a:pPr algn="ctr"/>
            <a:r>
              <a:rPr lang="ru-RU" sz="1800" b="1" dirty="0" smtClean="0">
                <a:solidFill>
                  <a:schemeClr val="bg1"/>
                </a:solidFill>
              </a:rPr>
              <a:t>3365</a:t>
            </a:r>
          </a:p>
          <a:p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1902954" y="6093296"/>
            <a:ext cx="5415880" cy="432048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65715" y="6157582"/>
            <a:ext cx="50405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Количество плановых проверок снизилось на 81</a:t>
            </a:r>
            <a:r>
              <a:rPr lang="en-US" sz="1400" dirty="0" smtClean="0"/>
              <a:t>%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graphicFrame>
        <p:nvGraphicFramePr>
          <p:cNvPr id="16" name="Диаграмма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506619947"/>
              </p:ext>
            </p:extLst>
          </p:nvPr>
        </p:nvGraphicFramePr>
        <p:xfrm>
          <a:off x="1619672" y="2060848"/>
          <a:ext cx="6102424" cy="3661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441509435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20687"/>
          </a:xfrm>
          <a:extLst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 smtClean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7171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810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/>
              <a:t>6</a:t>
            </a:r>
          </a:p>
          <a:p>
            <a:endParaRPr lang="ru-RU" altLang="ru-RU" sz="1600" dirty="0"/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175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3838" y="241373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Скругленный прямоугольник 1"/>
          <p:cNvSpPr>
            <a:spLocks noChangeArrowheads="1"/>
          </p:cNvSpPr>
          <p:nvPr/>
        </p:nvSpPr>
        <p:spPr bwMode="auto">
          <a:xfrm>
            <a:off x="899592" y="1136305"/>
            <a:ext cx="7843838" cy="99459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b="1" dirty="0" smtClean="0">
                <a:solidFill>
                  <a:srgbClr val="002060"/>
                </a:solidFill>
              </a:rPr>
              <a:t>Внеплановые</a:t>
            </a:r>
            <a:r>
              <a:rPr lang="ru-RU" altLang="ru-RU" b="1" dirty="0" smtClean="0">
                <a:solidFill>
                  <a:srgbClr val="002060"/>
                </a:solidFill>
              </a:rPr>
              <a:t> </a:t>
            </a:r>
            <a:r>
              <a:rPr lang="ru-RU" altLang="ru-RU" sz="2400" b="1" dirty="0" smtClean="0">
                <a:solidFill>
                  <a:srgbClr val="002060"/>
                </a:solidFill>
              </a:rPr>
              <a:t>проверки </a:t>
            </a:r>
            <a:r>
              <a:rPr lang="en-US" altLang="ru-RU" sz="2400" b="1" dirty="0" smtClean="0">
                <a:solidFill>
                  <a:srgbClr val="002060"/>
                </a:solidFill>
              </a:rPr>
              <a:t>:</a:t>
            </a:r>
            <a:endParaRPr lang="ru-RU" altLang="ru-RU" sz="2400" b="1" dirty="0" smtClean="0">
              <a:solidFill>
                <a:srgbClr val="002060"/>
              </a:solidFill>
            </a:endParaRPr>
          </a:p>
          <a:p>
            <a:pPr algn="ctr" eaLnBrk="1" hangingPunct="1">
              <a:spcBef>
                <a:spcPts val="2400"/>
              </a:spcBef>
            </a:pPr>
            <a:endParaRPr lang="ru-RU" altLang="ru-RU" b="1" dirty="0">
              <a:solidFill>
                <a:srgbClr val="C00000"/>
              </a:solidFill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6553200" y="3350567"/>
            <a:ext cx="914400" cy="89943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>
                <a:solidFill>
                  <a:schemeClr val="bg1"/>
                </a:solidFill>
              </a:rPr>
              <a:t>п</a:t>
            </a:r>
            <a:r>
              <a:rPr lang="ru-RU" sz="1800" b="1" dirty="0" smtClean="0">
                <a:solidFill>
                  <a:schemeClr val="bg1"/>
                </a:solidFill>
              </a:rPr>
              <a:t>роверено </a:t>
            </a:r>
          </a:p>
          <a:p>
            <a:pPr algn="ctr"/>
            <a:r>
              <a:rPr lang="ru-RU" sz="1800" b="1" dirty="0" smtClean="0">
                <a:solidFill>
                  <a:schemeClr val="bg1"/>
                </a:solidFill>
              </a:rPr>
              <a:t>3365</a:t>
            </a:r>
          </a:p>
          <a:p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1902954" y="6093296"/>
            <a:ext cx="5415880" cy="432048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90614" y="6157582"/>
            <a:ext cx="50405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Количество внеплановых  проверок снизилось на 34</a:t>
            </a:r>
            <a:r>
              <a:rPr lang="en-US" sz="1400" dirty="0" smtClean="0"/>
              <a:t>%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205040946"/>
              </p:ext>
            </p:extLst>
          </p:nvPr>
        </p:nvGraphicFramePr>
        <p:xfrm>
          <a:off x="2286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063209402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20687"/>
          </a:xfrm>
          <a:extLst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 smtClean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7171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810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/>
              <a:t>7</a:t>
            </a:r>
          </a:p>
          <a:p>
            <a:endParaRPr lang="ru-RU" altLang="ru-RU" sz="1600" dirty="0"/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175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3838" y="241373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Скругленный прямоугольник 1"/>
          <p:cNvSpPr>
            <a:spLocks noChangeArrowheads="1"/>
          </p:cNvSpPr>
          <p:nvPr/>
        </p:nvSpPr>
        <p:spPr bwMode="auto">
          <a:xfrm>
            <a:off x="899592" y="1136305"/>
            <a:ext cx="7843838" cy="99459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b="1" dirty="0" smtClean="0">
                <a:solidFill>
                  <a:srgbClr val="002060"/>
                </a:solidFill>
              </a:rPr>
              <a:t>КВП</a:t>
            </a:r>
            <a:r>
              <a:rPr lang="en-US" altLang="ru-RU" sz="2400" b="1" dirty="0" smtClean="0">
                <a:solidFill>
                  <a:srgbClr val="002060"/>
                </a:solidFill>
              </a:rPr>
              <a:t>:</a:t>
            </a:r>
            <a:endParaRPr lang="ru-RU" altLang="ru-RU" sz="2400" b="1" dirty="0" smtClean="0">
              <a:solidFill>
                <a:srgbClr val="002060"/>
              </a:solidFill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6553200" y="3350567"/>
            <a:ext cx="914400" cy="89943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>
                <a:solidFill>
                  <a:schemeClr val="bg1"/>
                </a:solidFill>
              </a:rPr>
              <a:t>п</a:t>
            </a:r>
            <a:r>
              <a:rPr lang="ru-RU" sz="1800" b="1" dirty="0" smtClean="0">
                <a:solidFill>
                  <a:schemeClr val="bg1"/>
                </a:solidFill>
              </a:rPr>
              <a:t>роверено </a:t>
            </a:r>
          </a:p>
          <a:p>
            <a:pPr algn="ctr"/>
            <a:r>
              <a:rPr lang="ru-RU" sz="1800" b="1" dirty="0" smtClean="0">
                <a:solidFill>
                  <a:schemeClr val="bg1"/>
                </a:solidFill>
              </a:rPr>
              <a:t>3365</a:t>
            </a:r>
          </a:p>
          <a:p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1902954" y="6093296"/>
            <a:ext cx="5415880" cy="432048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83768" y="6153485"/>
            <a:ext cx="50405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Количество КВП снизилось на 46</a:t>
            </a:r>
            <a:r>
              <a:rPr lang="en-US" sz="1400" dirty="0" smtClean="0"/>
              <a:t>%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graphicFrame>
        <p:nvGraphicFramePr>
          <p:cNvPr id="16" name="Диаграмма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698724952"/>
              </p:ext>
            </p:extLst>
          </p:nvPr>
        </p:nvGraphicFramePr>
        <p:xfrm>
          <a:off x="1891199" y="1988840"/>
          <a:ext cx="5670376" cy="34022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192747840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20687"/>
          </a:xfrm>
          <a:extLst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 smtClean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7171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1954088" cy="4810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/>
              <a:t>8</a:t>
            </a:r>
          </a:p>
          <a:p>
            <a:endParaRPr lang="ru-RU" altLang="ru-RU" sz="1600" dirty="0"/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175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3838" y="241373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Скругленный прямоугольник 1"/>
          <p:cNvSpPr>
            <a:spLocks noChangeArrowheads="1"/>
          </p:cNvSpPr>
          <p:nvPr/>
        </p:nvSpPr>
        <p:spPr bwMode="auto">
          <a:xfrm>
            <a:off x="971600" y="980728"/>
            <a:ext cx="7843838" cy="99459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b="1" dirty="0" smtClean="0">
                <a:solidFill>
                  <a:srgbClr val="002060"/>
                </a:solidFill>
              </a:rPr>
              <a:t>Количество заявок соискателей лицензии/лицензиатов</a:t>
            </a:r>
            <a:r>
              <a:rPr lang="en-US" altLang="ru-RU" sz="2400" b="1" dirty="0" smtClean="0">
                <a:solidFill>
                  <a:srgbClr val="002060"/>
                </a:solidFill>
              </a:rPr>
              <a:t>:</a:t>
            </a:r>
            <a:endParaRPr lang="ru-RU" altLang="ru-RU" sz="2400" b="1" dirty="0" smtClean="0">
              <a:solidFill>
                <a:srgbClr val="002060"/>
              </a:solidFill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6553200" y="3350567"/>
            <a:ext cx="914400" cy="89943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>
                <a:solidFill>
                  <a:schemeClr val="bg1"/>
                </a:solidFill>
              </a:rPr>
              <a:t>п</a:t>
            </a:r>
            <a:r>
              <a:rPr lang="ru-RU" sz="1800" b="1" dirty="0" smtClean="0">
                <a:solidFill>
                  <a:schemeClr val="bg1"/>
                </a:solidFill>
              </a:rPr>
              <a:t>роверено </a:t>
            </a:r>
          </a:p>
          <a:p>
            <a:pPr algn="ctr"/>
            <a:r>
              <a:rPr lang="ru-RU" sz="1800" b="1" dirty="0" smtClean="0">
                <a:solidFill>
                  <a:schemeClr val="bg1"/>
                </a:solidFill>
              </a:rPr>
              <a:t>3365</a:t>
            </a:r>
          </a:p>
          <a:p>
            <a:endParaRPr lang="ru-RU" sz="1800" b="1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1902954" y="6093296"/>
            <a:ext cx="5415880" cy="432048"/>
          </a:xfrm>
          <a:prstGeom prst="rect">
            <a:avLst/>
          </a:prstGeom>
          <a:solidFill>
            <a:schemeClr val="accent5">
              <a:lumMod val="90000"/>
            </a:schemeClr>
          </a:solidFill>
          <a:ln w="9525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27784" y="6157582"/>
            <a:ext cx="50405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Количество заявок увеличилось на 11</a:t>
            </a:r>
            <a:r>
              <a:rPr lang="en-US" sz="1400" dirty="0" smtClean="0"/>
              <a:t>%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90958912"/>
              </p:ext>
            </p:extLst>
          </p:nvPr>
        </p:nvGraphicFramePr>
        <p:xfrm>
          <a:off x="1763688" y="2132856"/>
          <a:ext cx="5814392" cy="34886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22371982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20687"/>
          </a:xfrm>
          <a:extLst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 smtClean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7171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6997419" y="6412079"/>
            <a:ext cx="1954088" cy="4810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 smtClean="0"/>
              <a:t>9</a:t>
            </a:r>
          </a:p>
          <a:p>
            <a:endParaRPr lang="ru-RU" altLang="ru-RU" sz="1600" dirty="0"/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175" name="Рисунок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3838" y="241373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6" name="Скругленный прямоугольник 1"/>
          <p:cNvSpPr>
            <a:spLocks noChangeArrowheads="1"/>
          </p:cNvSpPr>
          <p:nvPr/>
        </p:nvSpPr>
        <p:spPr bwMode="auto">
          <a:xfrm>
            <a:off x="971600" y="980728"/>
            <a:ext cx="7843838" cy="99459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b="1" dirty="0" smtClean="0">
                <a:solidFill>
                  <a:srgbClr val="002060"/>
                </a:solidFill>
              </a:rPr>
              <a:t>Результативные и безрезультативные проверки</a:t>
            </a:r>
            <a:r>
              <a:rPr lang="en-US" altLang="ru-RU" sz="2400" b="1" dirty="0" smtClean="0">
                <a:solidFill>
                  <a:srgbClr val="002060"/>
                </a:solidFill>
              </a:rPr>
              <a:t>:</a:t>
            </a:r>
            <a:endParaRPr lang="ru-RU" altLang="ru-RU" sz="2400" b="1" dirty="0" smtClean="0">
              <a:solidFill>
                <a:srgbClr val="002060"/>
              </a:solidFill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6553200" y="3350567"/>
            <a:ext cx="914400" cy="899436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800" b="1" dirty="0">
                <a:solidFill>
                  <a:schemeClr val="bg1"/>
                </a:solidFill>
              </a:rPr>
              <a:t>п</a:t>
            </a:r>
            <a:r>
              <a:rPr lang="ru-RU" sz="1800" b="1" dirty="0" smtClean="0">
                <a:solidFill>
                  <a:schemeClr val="bg1"/>
                </a:solidFill>
              </a:rPr>
              <a:t>роверено </a:t>
            </a:r>
          </a:p>
          <a:p>
            <a:pPr algn="ctr"/>
            <a:r>
              <a:rPr lang="ru-RU" sz="1800" b="1" dirty="0" smtClean="0">
                <a:solidFill>
                  <a:schemeClr val="bg1"/>
                </a:solidFill>
              </a:rPr>
              <a:t>3365</a:t>
            </a:r>
          </a:p>
          <a:p>
            <a:endParaRPr lang="ru-RU" sz="1800" b="1" dirty="0">
              <a:solidFill>
                <a:srgbClr val="002060"/>
              </a:solidFill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58388003"/>
              </p:ext>
            </p:extLst>
          </p:nvPr>
        </p:nvGraphicFramePr>
        <p:xfrm>
          <a:off x="143508" y="2348880"/>
          <a:ext cx="8856984" cy="1630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1440160"/>
                <a:gridCol w="3816424"/>
                <a:gridCol w="1008112"/>
              </a:tblGrid>
              <a:tr h="576064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1447" marR="91447"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Плановые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L="91447" marR="91447" marT="45711" marB="4571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Внеплановые (по  согласованию с  органами прокуратуры)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 marL="91447" marR="91447"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C00000"/>
                          </a:solidFill>
                        </a:rPr>
                        <a:t>Всего</a:t>
                      </a:r>
                      <a:r>
                        <a:rPr lang="en-US" sz="1600" dirty="0" smtClean="0">
                          <a:solidFill>
                            <a:srgbClr val="C00000"/>
                          </a:solidFill>
                        </a:rPr>
                        <a:t>:</a:t>
                      </a:r>
                      <a:endParaRPr lang="ru-RU" sz="1600" dirty="0">
                        <a:solidFill>
                          <a:srgbClr val="C00000"/>
                        </a:solidFill>
                      </a:endParaRPr>
                    </a:p>
                  </a:txBody>
                  <a:tcPr marL="91447" marR="91447" marT="45711" marB="4571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5497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результативные</a:t>
                      </a:r>
                    </a:p>
                  </a:txBody>
                  <a:tcPr marL="91467" marR="91467" marT="45736" marB="4573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lang="ru-RU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67" marR="91467" marT="45736" marB="4573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ru-RU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67" marR="91467" marT="45736" marB="4573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42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 marL="91467" marR="91467" marT="45736" marB="45736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217">
                <a:tc>
                  <a:txBody>
                    <a:bodyPr/>
                    <a:lstStyle/>
                    <a:p>
                      <a:pPr algn="l"/>
                      <a:r>
                        <a:rPr lang="ru-RU" sz="2000" baseline="0" dirty="0" smtClean="0">
                          <a:solidFill>
                            <a:srgbClr val="000066"/>
                          </a:solidFill>
                        </a:rPr>
                        <a:t>безрезультативные</a:t>
                      </a:r>
                      <a:endParaRPr lang="ru-RU" sz="2000" baseline="0" dirty="0">
                        <a:solidFill>
                          <a:srgbClr val="000066"/>
                        </a:solidFill>
                      </a:endParaRPr>
                    </a:p>
                  </a:txBody>
                  <a:tcPr marL="91467" marR="91467" marT="45736" marB="4573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67" marR="91467" marT="45736" marB="4573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2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67" marR="91467" marT="45736" marB="45736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1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 marL="91467" marR="91467" marT="45736" marB="45736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25665258"/>
      </p:ext>
    </p:extLst>
  </p:cSld>
  <p:clrMapOvr>
    <a:masterClrMapping/>
  </p:clrMapOvr>
  <p:transition spd="med">
    <p:cover dir="l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65502</TotalTime>
  <Words>706</Words>
  <Application>Microsoft Office PowerPoint</Application>
  <PresentationFormat>Экран (4:3)</PresentationFormat>
  <Paragraphs>146</Paragraphs>
  <Slides>17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Оформление по умолчанию</vt:lpstr>
      <vt:lpstr>Слайд 1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Слайд 17</vt:lpstr>
    </vt:vector>
  </TitlesOfParts>
  <Company>ГГТН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Копылов</dc:creator>
  <cp:lastModifiedBy>OLEG</cp:lastModifiedBy>
  <cp:revision>2736</cp:revision>
  <cp:lastPrinted>2022-05-30T10:51:55Z</cp:lastPrinted>
  <dcterms:created xsi:type="dcterms:W3CDTF">2000-02-02T11:29:10Z</dcterms:created>
  <dcterms:modified xsi:type="dcterms:W3CDTF">2023-05-09T20:53:33Z</dcterms:modified>
</cp:coreProperties>
</file>